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25"/>
  </p:notesMasterIdLst>
  <p:sldIdLst>
    <p:sldId id="256" r:id="rId2"/>
    <p:sldId id="258" r:id="rId3"/>
    <p:sldId id="301" r:id="rId4"/>
    <p:sldId id="259" r:id="rId5"/>
    <p:sldId id="294" r:id="rId6"/>
    <p:sldId id="319" r:id="rId7"/>
    <p:sldId id="262" r:id="rId8"/>
    <p:sldId id="270" r:id="rId9"/>
    <p:sldId id="261" r:id="rId10"/>
    <p:sldId id="260" r:id="rId11"/>
    <p:sldId id="263" r:id="rId12"/>
    <p:sldId id="303" r:id="rId13"/>
    <p:sldId id="316" r:id="rId14"/>
    <p:sldId id="318" r:id="rId15"/>
    <p:sldId id="311" r:id="rId16"/>
    <p:sldId id="304" r:id="rId17"/>
    <p:sldId id="310" r:id="rId18"/>
    <p:sldId id="302" r:id="rId19"/>
    <p:sldId id="322" r:id="rId20"/>
    <p:sldId id="323" r:id="rId21"/>
    <p:sldId id="324" r:id="rId22"/>
    <p:sldId id="283" r:id="rId23"/>
    <p:sldId id="284" r:id="rId24"/>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pida Kleanthous" initials="EK" lastIdx="2" clrIdx="0">
    <p:extLst>
      <p:ext uri="{19B8F6BF-5375-455C-9EA6-DF929625EA0E}">
        <p15:presenceInfo xmlns:p15="http://schemas.microsoft.com/office/powerpoint/2012/main" userId="S-1-5-21-3466503211-167815060-4279704636-51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2F2F2"/>
    <a:srgbClr val="18818C"/>
    <a:srgbClr val="808080"/>
    <a:srgbClr val="999999"/>
    <a:srgbClr val="4B67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49688" y="0"/>
            <a:ext cx="2946400" cy="496967"/>
          </a:xfrm>
          <a:prstGeom prst="rect">
            <a:avLst/>
          </a:prstGeom>
        </p:spPr>
        <p:txBody>
          <a:bodyPr vert="horz" lIns="91440" tIns="45720" rIns="91440" bIns="45720" rtlCol="0"/>
          <a:lstStyle>
            <a:lvl1pPr algn="r">
              <a:defRPr sz="1200"/>
            </a:lvl1pPr>
          </a:lstStyle>
          <a:p>
            <a:fld id="{338E6FC9-57BE-4E34-B1C0-845CFBFC9454}" type="datetimeFigureOut">
              <a:rPr lang="el-GR" smtClean="0"/>
              <a:t>4/12/2023</a:t>
            </a:fld>
            <a:endParaRPr lang="el-G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79450" y="4777552"/>
            <a:ext cx="5438775" cy="3909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31260"/>
            <a:ext cx="2946400" cy="49696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49688" y="9431260"/>
            <a:ext cx="2946400" cy="496967"/>
          </a:xfrm>
          <a:prstGeom prst="rect">
            <a:avLst/>
          </a:prstGeom>
        </p:spPr>
        <p:txBody>
          <a:bodyPr vert="horz" lIns="91440" tIns="45720" rIns="91440" bIns="45720" rtlCol="0" anchor="b"/>
          <a:lstStyle>
            <a:lvl1pPr algn="r">
              <a:defRPr sz="1200"/>
            </a:lvl1pPr>
          </a:lstStyle>
          <a:p>
            <a:fld id="{47E712C5-8E41-452B-94AE-D4C197FB296E}" type="slidenum">
              <a:rPr lang="el-GR" smtClean="0"/>
              <a:t>‹#›</a:t>
            </a:fld>
            <a:endParaRPr lang="el-GR"/>
          </a:p>
        </p:txBody>
      </p:sp>
    </p:spTree>
    <p:extLst>
      <p:ext uri="{BB962C8B-B14F-4D97-AF65-F5344CB8AC3E}">
        <p14:creationId xmlns:p14="http://schemas.microsoft.com/office/powerpoint/2010/main" val="253388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3B6690-51C6-4A2A-9F9C-998BE5529C58}"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10102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26AD30-72A7-44BA-BF98-2F539EDAAB9A}" type="datetime1">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171105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BBE84-7681-47AA-9350-B003CE83B83A}" type="datetime1">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323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C5E13F-7915-4569-B085-7A1DC1CAC029}" type="datetime1">
              <a:rPr lang="en-US" smtClean="0"/>
              <a:t>12/4/2023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74775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3ECD37-2BBA-43AA-B2EA-73C837ADD1B9}"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01667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91BCBD5-8EB8-4A69-85C1-E15E47BAC0D4}" type="datetime1">
              <a:rPr lang="en-US" smtClean="0"/>
              <a:t>12/4/2023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48344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8A428CB-AC9A-4DE5-BAAA-0B591604F619}" type="datetime1">
              <a:rPr lang="en-US" smtClean="0"/>
              <a:t>12/4/2023</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9959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27E2466F-55D1-45FA-99E3-5887368E895F}" type="datetime1">
              <a:rPr lang="en-US" smtClean="0"/>
              <a:t>12/4/2023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41316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546F8D-B53E-4EC1-8752-76C3F220041B}" type="datetime1">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581562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B6C3108-80D7-4F44-9E8C-E78FCF589C36}" type="datetime1">
              <a:rPr lang="en-US" smtClean="0"/>
              <a:t>12/4/2023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64789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357BBE4-CBCD-4322-82D3-D34CF33CF432}" type="datetime1">
              <a:rPr lang="en-US" smtClean="0"/>
              <a:t>12/4/2023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08AB70BE-1769-45B8-85A6-0C837432C7E6}" type="slidenum">
              <a:rPr lang="en-US" smtClean="0"/>
              <a:pPr/>
              <a:t>‹#›</a:t>
            </a:fld>
            <a:endParaRPr lang="en-US"/>
          </a:p>
        </p:txBody>
      </p:sp>
    </p:spTree>
    <p:extLst>
      <p:ext uri="{BB962C8B-B14F-4D97-AF65-F5344CB8AC3E}">
        <p14:creationId xmlns:p14="http://schemas.microsoft.com/office/powerpoint/2010/main" val="1944283290"/>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6357BBE4-CBCD-4322-82D3-D34CF33CF432}" type="datetime1">
              <a:rPr lang="en-US" smtClean="0"/>
              <a:t>12/4/2023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115139172"/>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ommissioner@informationcommissioner.gov.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434DE-BD79-7E9B-59A5-56A4C7DDCC69}"/>
              </a:ext>
            </a:extLst>
          </p:cNvPr>
          <p:cNvSpPr>
            <a:spLocks noGrp="1"/>
          </p:cNvSpPr>
          <p:nvPr>
            <p:ph type="ctrTitle"/>
          </p:nvPr>
        </p:nvSpPr>
        <p:spPr>
          <a:xfrm>
            <a:off x="66478" y="967399"/>
            <a:ext cx="9027188" cy="3422708"/>
          </a:xfrm>
        </p:spPr>
        <p:txBody>
          <a:bodyPr>
            <a:normAutofit/>
          </a:bodyPr>
          <a:lstStyle/>
          <a:p>
            <a:pPr algn="ctr"/>
            <a:r>
              <a:rPr lang="el-GR" sz="4400" dirty="0">
                <a:solidFill>
                  <a:srgbClr val="E6E6E6"/>
                </a:solidFill>
                <a:latin typeface="Arial" panose="020B0604020202020204" pitchFamily="34" charset="0"/>
                <a:cs typeface="Arial" panose="020B0604020202020204" pitchFamily="34" charset="0"/>
              </a:rPr>
              <a:t>ΑΡΧΗ ΑΝΑΠΤΥΞΗΣ </a:t>
            </a:r>
            <a:br>
              <a:rPr lang="el-GR" sz="4400" dirty="0">
                <a:solidFill>
                  <a:srgbClr val="E6E6E6"/>
                </a:solidFill>
                <a:latin typeface="Arial" panose="020B0604020202020204" pitchFamily="34" charset="0"/>
                <a:cs typeface="Arial" panose="020B0604020202020204" pitchFamily="34" charset="0"/>
              </a:rPr>
            </a:br>
            <a:r>
              <a:rPr lang="el-GR" sz="4400" dirty="0">
                <a:solidFill>
                  <a:srgbClr val="E6E6E6"/>
                </a:solidFill>
                <a:latin typeface="Arial" panose="020B0604020202020204" pitchFamily="34" charset="0"/>
                <a:cs typeface="Arial" panose="020B0604020202020204" pitchFamily="34" charset="0"/>
              </a:rPr>
              <a:t>ΑΝΘΡΩΠΙΝΟΥ ΔΥΝΑΜΙΚΟΥ</a:t>
            </a:r>
            <a:br>
              <a:rPr lang="el-GR" sz="4400" dirty="0">
                <a:solidFill>
                  <a:srgbClr val="E6E6E6"/>
                </a:solidFill>
                <a:latin typeface="Arial" panose="020B0604020202020204" pitchFamily="34" charset="0"/>
                <a:cs typeface="Arial" panose="020B0604020202020204" pitchFamily="34" charset="0"/>
              </a:rPr>
            </a:br>
            <a:br>
              <a:rPr lang="el-GR" sz="4400" dirty="0">
                <a:solidFill>
                  <a:srgbClr val="E6E6E6"/>
                </a:solidFill>
                <a:latin typeface="Arial" panose="020B0604020202020204" pitchFamily="34" charset="0"/>
                <a:cs typeface="Arial" panose="020B0604020202020204" pitchFamily="34" charset="0"/>
              </a:rPr>
            </a:br>
            <a:r>
              <a:rPr lang="el-GR" sz="4400" dirty="0">
                <a:solidFill>
                  <a:srgbClr val="E6E6E6"/>
                </a:solidFill>
                <a:latin typeface="Arial" panose="020B0604020202020204" pitchFamily="34" charset="0"/>
                <a:cs typeface="Arial" panose="020B0604020202020204" pitchFamily="34" charset="0"/>
              </a:rPr>
              <a:t> Νομικό Πλαίσιο Προστασίας Δεδομένων Προσωπικού Χαρακτήρα</a:t>
            </a:r>
          </a:p>
        </p:txBody>
      </p:sp>
      <p:sp>
        <p:nvSpPr>
          <p:cNvPr id="3" name="Slide Number Placeholder 2">
            <a:extLst>
              <a:ext uri="{FF2B5EF4-FFF2-40B4-BE49-F238E27FC236}">
                <a16:creationId xmlns:a16="http://schemas.microsoft.com/office/drawing/2014/main" id="{F6145382-B9C7-07F9-6C5B-8DAC6D18E9E4}"/>
              </a:ext>
            </a:extLst>
          </p:cNvPr>
          <p:cNvSpPr>
            <a:spLocks noGrp="1"/>
          </p:cNvSpPr>
          <p:nvPr>
            <p:ph type="sldNum" sz="quarter" idx="12"/>
          </p:nvPr>
        </p:nvSpPr>
        <p:spPr/>
        <p:txBody>
          <a:bodyPr/>
          <a:lstStyle/>
          <a:p>
            <a:endParaRPr lang="en-US" dirty="0"/>
          </a:p>
        </p:txBody>
      </p:sp>
      <p:sp>
        <p:nvSpPr>
          <p:cNvPr id="5" name="TextBox 4">
            <a:extLst>
              <a:ext uri="{FF2B5EF4-FFF2-40B4-BE49-F238E27FC236}">
                <a16:creationId xmlns:a16="http://schemas.microsoft.com/office/drawing/2014/main" id="{8CC67B94-39C0-658D-8C8C-844A800BDE46}"/>
              </a:ext>
            </a:extLst>
          </p:cNvPr>
          <p:cNvSpPr txBox="1"/>
          <p:nvPr/>
        </p:nvSpPr>
        <p:spPr>
          <a:xfrm>
            <a:off x="193120" y="4634104"/>
            <a:ext cx="9202723" cy="1384995"/>
          </a:xfrm>
          <a:prstGeom prst="rect">
            <a:avLst/>
          </a:prstGeom>
          <a:noFill/>
        </p:spPr>
        <p:txBody>
          <a:bodyPr wrap="square" rtlCol="0">
            <a:spAutoFit/>
          </a:bodyPr>
          <a:lstStyle/>
          <a:p>
            <a:endParaRPr lang="el-GR" sz="1800" dirty="0">
              <a:latin typeface="Arial" panose="020B0604020202020204" pitchFamily="34" charset="0"/>
              <a:cs typeface="Arial" panose="020B0604020202020204" pitchFamily="34" charset="0"/>
            </a:endParaRPr>
          </a:p>
          <a:p>
            <a:r>
              <a:rPr lang="el-GR" sz="1800" b="1" dirty="0">
                <a:solidFill>
                  <a:srgbClr val="E6E6E6"/>
                </a:solidFill>
                <a:latin typeface="Arial" panose="020B0604020202020204" pitchFamily="34" charset="0"/>
                <a:cs typeface="Arial" panose="020B0604020202020204" pitchFamily="34" charset="0"/>
              </a:rPr>
              <a:t>Ειρήνη Λοϊζίδου Νικολαΐδου</a:t>
            </a:r>
          </a:p>
          <a:p>
            <a:r>
              <a:rPr lang="el-GR" sz="1600" dirty="0">
                <a:solidFill>
                  <a:srgbClr val="E6E6E6"/>
                </a:solidFill>
                <a:latin typeface="Arial" panose="020B0604020202020204" pitchFamily="34" charset="0"/>
                <a:cs typeface="Arial" panose="020B0604020202020204" pitchFamily="34" charset="0"/>
              </a:rPr>
              <a:t>Επίτροπος Προστασίας Δεδομένων Προσωπικού Χαρακτήρα </a:t>
            </a:r>
            <a:endParaRPr lang="en-US" sz="1600" dirty="0">
              <a:solidFill>
                <a:srgbClr val="E6E6E6"/>
              </a:solidFill>
              <a:latin typeface="Arial" panose="020B0604020202020204" pitchFamily="34" charset="0"/>
              <a:cs typeface="Arial" panose="020B0604020202020204" pitchFamily="34" charset="0"/>
            </a:endParaRPr>
          </a:p>
          <a:p>
            <a:r>
              <a:rPr lang="el-GR" sz="1600" dirty="0">
                <a:solidFill>
                  <a:srgbClr val="E6E6E6"/>
                </a:solidFill>
                <a:latin typeface="Arial" panose="020B0604020202020204" pitchFamily="34" charset="0"/>
                <a:cs typeface="Arial" panose="020B0604020202020204" pitchFamily="34" charset="0"/>
              </a:rPr>
              <a:t>Επίτροπος Πληροφοριών</a:t>
            </a:r>
          </a:p>
          <a:p>
            <a:r>
              <a:rPr lang="el-GR" sz="1600" dirty="0">
                <a:solidFill>
                  <a:srgbClr val="E6E6E6"/>
                </a:solidFill>
                <a:latin typeface="Arial" panose="020B0604020202020204" pitchFamily="34" charset="0"/>
                <a:cs typeface="Arial" panose="020B0604020202020204" pitchFamily="34" charset="0"/>
              </a:rPr>
              <a:t>Αντιπρόεδρος Ευρωπαϊκού Συμβουλίου Προστασίας Δεδομένων</a:t>
            </a:r>
            <a:endParaRPr lang="en-US" sz="1600" dirty="0">
              <a:solidFill>
                <a:srgbClr val="E6E6E6"/>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433D6D0-34A2-0723-7157-DF3AA6AAA3A3}"/>
              </a:ext>
            </a:extLst>
          </p:cNvPr>
          <p:cNvPicPr>
            <a:picLocks noChangeAspect="1"/>
          </p:cNvPicPr>
          <p:nvPr/>
        </p:nvPicPr>
        <p:blipFill>
          <a:blip r:embed="rId2"/>
          <a:stretch>
            <a:fillRect/>
          </a:stretch>
        </p:blipFill>
        <p:spPr>
          <a:xfrm>
            <a:off x="193120" y="6184849"/>
            <a:ext cx="570278" cy="570278"/>
          </a:xfrm>
          <a:prstGeom prst="rect">
            <a:avLst/>
          </a:prstGeom>
        </p:spPr>
      </p:pic>
      <p:sp>
        <p:nvSpPr>
          <p:cNvPr id="4" name="TextBox 3">
            <a:extLst>
              <a:ext uri="{FF2B5EF4-FFF2-40B4-BE49-F238E27FC236}">
                <a16:creationId xmlns:a16="http://schemas.microsoft.com/office/drawing/2014/main" id="{F0C1C585-4024-4C7D-979D-3D22D814A62B}"/>
              </a:ext>
            </a:extLst>
          </p:cNvPr>
          <p:cNvSpPr txBox="1"/>
          <p:nvPr/>
        </p:nvSpPr>
        <p:spPr>
          <a:xfrm>
            <a:off x="9470948" y="5653974"/>
            <a:ext cx="2343152" cy="369332"/>
          </a:xfrm>
          <a:prstGeom prst="rect">
            <a:avLst/>
          </a:prstGeom>
          <a:noFill/>
        </p:spPr>
        <p:txBody>
          <a:bodyPr wrap="square" rtlCol="0">
            <a:spAutoFit/>
          </a:bodyPr>
          <a:lstStyle/>
          <a:p>
            <a:pPr algn="r"/>
            <a:r>
              <a:rPr lang="el-GR" sz="1800" dirty="0">
                <a:latin typeface="Arial" panose="020B0604020202020204" pitchFamily="34" charset="0"/>
                <a:cs typeface="Arial" panose="020B0604020202020204" pitchFamily="34" charset="0"/>
              </a:rPr>
              <a:t>05 </a:t>
            </a:r>
            <a:r>
              <a:rPr lang="el-GR" dirty="0">
                <a:latin typeface="Arial" panose="020B0604020202020204" pitchFamily="34" charset="0"/>
                <a:cs typeface="Arial" panose="020B0604020202020204" pitchFamily="34" charset="0"/>
              </a:rPr>
              <a:t>Δεκεμβρίου</a:t>
            </a:r>
            <a:r>
              <a:rPr lang="el-GR" sz="1800" dirty="0">
                <a:latin typeface="Arial" panose="020B0604020202020204" pitchFamily="34" charset="0"/>
                <a:cs typeface="Arial" panose="020B0604020202020204" pitchFamily="34" charset="0"/>
              </a:rPr>
              <a:t> 2023</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2687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2F30-C6E4-2822-EE3B-CE31E6C90C83}"/>
              </a:ext>
            </a:extLst>
          </p:cNvPr>
          <p:cNvSpPr>
            <a:spLocks noGrp="1"/>
          </p:cNvSpPr>
          <p:nvPr>
            <p:ph type="title"/>
          </p:nvPr>
        </p:nvSpPr>
        <p:spPr>
          <a:xfrm>
            <a:off x="478259" y="2272691"/>
            <a:ext cx="2947482" cy="1874473"/>
          </a:xfrm>
        </p:spPr>
        <p:txBody>
          <a:bodyPr/>
          <a:lstStyle/>
          <a:p>
            <a:r>
              <a:rPr lang="el-GR" dirty="0">
                <a:solidFill>
                  <a:srgbClr val="E6E6E6"/>
                </a:solidFill>
              </a:rPr>
              <a:t>Ειδικές Κατηγορίες Δεδομένων</a:t>
            </a:r>
          </a:p>
        </p:txBody>
      </p:sp>
      <p:sp>
        <p:nvSpPr>
          <p:cNvPr id="3" name="Content Placeholder 2">
            <a:extLst>
              <a:ext uri="{FF2B5EF4-FFF2-40B4-BE49-F238E27FC236}">
                <a16:creationId xmlns:a16="http://schemas.microsoft.com/office/drawing/2014/main" id="{93A32A27-F157-33E7-D231-18C63FF41282}"/>
              </a:ext>
            </a:extLst>
          </p:cNvPr>
          <p:cNvSpPr>
            <a:spLocks noGrp="1"/>
          </p:cNvSpPr>
          <p:nvPr>
            <p:ph idx="1"/>
          </p:nvPr>
        </p:nvSpPr>
        <p:spPr>
          <a:xfrm>
            <a:off x="3715568" y="907535"/>
            <a:ext cx="7768960" cy="5015093"/>
          </a:xfrm>
        </p:spPr>
        <p:txBody>
          <a:bodyPr>
            <a:normAutofit/>
          </a:bodyPr>
          <a:lstStyle/>
          <a:p>
            <a:pPr marL="0" indent="0" algn="just">
              <a:buNone/>
            </a:pPr>
            <a:r>
              <a:rPr lang="el-GR" sz="2400" dirty="0">
                <a:solidFill>
                  <a:schemeClr val="tx1"/>
                </a:solidFill>
                <a:latin typeface="Arial" panose="020B0604020202020204" pitchFamily="34" charset="0"/>
                <a:cs typeface="Arial" panose="020B0604020202020204" pitchFamily="34" charset="0"/>
              </a:rPr>
              <a:t>Δεδομένα προσωπικού χαρακτήρα που αποκαλύπτουν:</a:t>
            </a:r>
          </a:p>
          <a:p>
            <a:pPr algn="just"/>
            <a:r>
              <a:rPr lang="el-GR" sz="2400" dirty="0">
                <a:solidFill>
                  <a:schemeClr val="tx1"/>
                </a:solidFill>
                <a:latin typeface="Arial" panose="020B0604020202020204" pitchFamily="34" charset="0"/>
                <a:cs typeface="Arial" panose="020B0604020202020204" pitchFamily="34" charset="0"/>
              </a:rPr>
              <a:t>Φυλετική / εθνοτική καταγωγή</a:t>
            </a:r>
          </a:p>
          <a:p>
            <a:pPr algn="just"/>
            <a:r>
              <a:rPr lang="el-GR" sz="2400" dirty="0">
                <a:solidFill>
                  <a:schemeClr val="tx1"/>
                </a:solidFill>
                <a:latin typeface="Arial" panose="020B0604020202020204" pitchFamily="34" charset="0"/>
                <a:cs typeface="Arial" panose="020B0604020202020204" pitchFamily="34" charset="0"/>
              </a:rPr>
              <a:t>Πολιτικά φρονήματα</a:t>
            </a:r>
          </a:p>
          <a:p>
            <a:pPr algn="just"/>
            <a:r>
              <a:rPr lang="el-GR" sz="2400" dirty="0">
                <a:solidFill>
                  <a:schemeClr val="tx1"/>
                </a:solidFill>
                <a:latin typeface="Arial" panose="020B0604020202020204" pitchFamily="34" charset="0"/>
                <a:cs typeface="Arial" panose="020B0604020202020204" pitchFamily="34" charset="0"/>
              </a:rPr>
              <a:t>Θρησκευτικές / φιλοσοφικές πεποιθήσεις</a:t>
            </a:r>
          </a:p>
          <a:p>
            <a:pPr algn="just"/>
            <a:r>
              <a:rPr lang="el-GR" sz="2400" dirty="0">
                <a:solidFill>
                  <a:schemeClr val="tx1"/>
                </a:solidFill>
                <a:latin typeface="Arial" panose="020B0604020202020204" pitchFamily="34" charset="0"/>
                <a:cs typeface="Arial" panose="020B0604020202020204" pitchFamily="34" charset="0"/>
              </a:rPr>
              <a:t>Συμμετοχή σε συνδικαλιστική οργάνωση</a:t>
            </a:r>
          </a:p>
          <a:p>
            <a:pPr algn="just"/>
            <a:r>
              <a:rPr lang="el-GR" sz="2400" dirty="0">
                <a:solidFill>
                  <a:schemeClr val="tx1"/>
                </a:solidFill>
                <a:latin typeface="Arial" panose="020B0604020202020204" pitchFamily="34" charset="0"/>
                <a:cs typeface="Arial" panose="020B0604020202020204" pitchFamily="34" charset="0"/>
              </a:rPr>
              <a:t>Σεξουαλική ζωή</a:t>
            </a:r>
          </a:p>
          <a:p>
            <a:pPr algn="just"/>
            <a:r>
              <a:rPr lang="el-GR" sz="2400" dirty="0">
                <a:solidFill>
                  <a:schemeClr val="tx1"/>
                </a:solidFill>
                <a:latin typeface="Arial" panose="020B0604020202020204" pitchFamily="34" charset="0"/>
                <a:cs typeface="Arial" panose="020B0604020202020204" pitchFamily="34" charset="0"/>
              </a:rPr>
              <a:t>Γενετήσιο προσανατολισμό</a:t>
            </a:r>
          </a:p>
          <a:p>
            <a:pPr algn="just"/>
            <a:r>
              <a:rPr lang="el-GR" sz="2400" dirty="0">
                <a:solidFill>
                  <a:schemeClr val="tx1"/>
                </a:solidFill>
                <a:latin typeface="Arial" panose="020B0604020202020204" pitchFamily="34" charset="0"/>
                <a:cs typeface="Arial" panose="020B0604020202020204" pitchFamily="34" charset="0"/>
              </a:rPr>
              <a:t>Γενετικά / βιομετρικά δεδομένα</a:t>
            </a:r>
          </a:p>
          <a:p>
            <a:pPr algn="just"/>
            <a:r>
              <a:rPr lang="el-GR" sz="2400" dirty="0">
                <a:solidFill>
                  <a:schemeClr val="tx1"/>
                </a:solidFill>
                <a:latin typeface="Arial" panose="020B0604020202020204" pitchFamily="34" charset="0"/>
                <a:cs typeface="Arial" panose="020B0604020202020204" pitchFamily="34" charset="0"/>
              </a:rPr>
              <a:t>Δεδομένα υγείας (σχετίζονται με τη σωματική ή ψυχική υγεία ενός φυσικού προσώπου)</a:t>
            </a:r>
            <a:endParaRPr lang="el-GR" sz="2400" b="1" dirty="0">
              <a:solidFill>
                <a:schemeClr val="tx1"/>
              </a:solidFill>
              <a:latin typeface="Arial" panose="020B0604020202020204" pitchFamily="34" charset="0"/>
              <a:cs typeface="Arial" panose="020B0604020202020204" pitchFamily="34" charset="0"/>
            </a:endParaRPr>
          </a:p>
          <a:p>
            <a:endParaRPr lang="el-GR" dirty="0"/>
          </a:p>
        </p:txBody>
      </p:sp>
      <p:sp>
        <p:nvSpPr>
          <p:cNvPr id="5" name="Slide Number Placeholder 4">
            <a:extLst>
              <a:ext uri="{FF2B5EF4-FFF2-40B4-BE49-F238E27FC236}">
                <a16:creationId xmlns:a16="http://schemas.microsoft.com/office/drawing/2014/main" id="{3501CDF6-1BEE-CBEF-C5BA-795A6B1F1D67}"/>
              </a:ext>
            </a:extLst>
          </p:cNvPr>
          <p:cNvSpPr>
            <a:spLocks noGrp="1"/>
          </p:cNvSpPr>
          <p:nvPr>
            <p:ph type="sldNum" sz="quarter" idx="12"/>
          </p:nvPr>
        </p:nvSpPr>
        <p:spPr/>
        <p:txBody>
          <a:bodyPr/>
          <a:lstStyle/>
          <a:p>
            <a:fld id="{08AB70BE-1769-45B8-85A6-0C837432C7E6}" type="slidenum">
              <a:rPr lang="en-US" smtClean="0"/>
              <a:t>10</a:t>
            </a:fld>
            <a:endParaRPr lang="en-US"/>
          </a:p>
        </p:txBody>
      </p:sp>
      <p:pic>
        <p:nvPicPr>
          <p:cNvPr id="6" name="Picture 5">
            <a:extLst>
              <a:ext uri="{FF2B5EF4-FFF2-40B4-BE49-F238E27FC236}">
                <a16:creationId xmlns:a16="http://schemas.microsoft.com/office/drawing/2014/main" id="{C4305E74-854C-6837-7DD5-C36EC8AEC81F}"/>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53132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AA6C3-C64C-D1C0-2EA7-4A127073D88F}"/>
              </a:ext>
            </a:extLst>
          </p:cNvPr>
          <p:cNvSpPr>
            <a:spLocks noGrp="1"/>
          </p:cNvSpPr>
          <p:nvPr>
            <p:ph type="title"/>
          </p:nvPr>
        </p:nvSpPr>
        <p:spPr/>
        <p:txBody>
          <a:bodyPr/>
          <a:lstStyle/>
          <a:p>
            <a:r>
              <a:rPr lang="el-GR" dirty="0">
                <a:solidFill>
                  <a:srgbClr val="E6E6E6"/>
                </a:solidFill>
              </a:rPr>
              <a:t>Δικαιώματα των υποκειμένων των δεδομένων</a:t>
            </a:r>
          </a:p>
        </p:txBody>
      </p:sp>
      <p:sp>
        <p:nvSpPr>
          <p:cNvPr id="3" name="Content Placeholder 2">
            <a:extLst>
              <a:ext uri="{FF2B5EF4-FFF2-40B4-BE49-F238E27FC236}">
                <a16:creationId xmlns:a16="http://schemas.microsoft.com/office/drawing/2014/main" id="{07E279CF-02B3-8F23-AB96-891851730BB5}"/>
              </a:ext>
            </a:extLst>
          </p:cNvPr>
          <p:cNvSpPr>
            <a:spLocks noGrp="1"/>
          </p:cNvSpPr>
          <p:nvPr>
            <p:ph idx="1"/>
          </p:nvPr>
        </p:nvSpPr>
        <p:spPr>
          <a:xfrm>
            <a:off x="3733101" y="1837190"/>
            <a:ext cx="7410928" cy="4347659"/>
          </a:xfrm>
        </p:spPr>
        <p:txBody>
          <a:bodyPr>
            <a:normAutofit/>
          </a:bodyPr>
          <a:lstStyle/>
          <a:p>
            <a:pPr algn="just"/>
            <a:r>
              <a:rPr lang="el-GR" sz="2200" dirty="0">
                <a:solidFill>
                  <a:schemeClr val="tx1"/>
                </a:solidFill>
                <a:latin typeface="Arial" panose="020B0604020202020204" pitchFamily="34" charset="0"/>
                <a:cs typeface="Arial" panose="020B0604020202020204" pitchFamily="34" charset="0"/>
              </a:rPr>
              <a:t>Ενημέρωσης </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Πρόσβασης</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Διόρθωσης </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Διαγραφής</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Περιορισμού της επεξεργασίας</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Εναντίωσης</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Φορητότητας των δεδομένων</a:t>
            </a:r>
            <a:endParaRPr lang="en-US" sz="2200" dirty="0">
              <a:solidFill>
                <a:schemeClr val="tx1"/>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Αντίρρησης σε αυτοματοποιημένη απόφαση, περιλαμβανομένης της κατάρτισης προφίλ</a:t>
            </a:r>
          </a:p>
          <a:p>
            <a:pPr algn="just"/>
            <a:endParaRPr lang="en-US" sz="2400" b="1" dirty="0">
              <a:latin typeface="Arial" panose="020B0604020202020204" pitchFamily="34" charset="0"/>
              <a:cs typeface="Arial" panose="020B0604020202020204" pitchFamily="34" charset="0"/>
            </a:endParaRPr>
          </a:p>
          <a:p>
            <a:pPr algn="just"/>
            <a:endParaRPr lang="el-GR" sz="2200" dirty="0">
              <a:latin typeface="Arial" panose="020B0604020202020204" pitchFamily="34" charset="0"/>
              <a:cs typeface="Arial" panose="020B0604020202020204" pitchFamily="34" charset="0"/>
            </a:endParaRPr>
          </a:p>
          <a:p>
            <a:pPr marL="0" indent="0">
              <a:buNone/>
            </a:pPr>
            <a:endParaRPr lang="el-GR" dirty="0"/>
          </a:p>
        </p:txBody>
      </p:sp>
      <p:sp>
        <p:nvSpPr>
          <p:cNvPr id="5" name="Slide Number Placeholder 4">
            <a:extLst>
              <a:ext uri="{FF2B5EF4-FFF2-40B4-BE49-F238E27FC236}">
                <a16:creationId xmlns:a16="http://schemas.microsoft.com/office/drawing/2014/main" id="{71D01E1D-1561-CEFF-EBB9-038EAC6C861F}"/>
              </a:ext>
            </a:extLst>
          </p:cNvPr>
          <p:cNvSpPr>
            <a:spLocks noGrp="1"/>
          </p:cNvSpPr>
          <p:nvPr>
            <p:ph type="sldNum" sz="quarter" idx="12"/>
          </p:nvPr>
        </p:nvSpPr>
        <p:spPr/>
        <p:txBody>
          <a:bodyPr/>
          <a:lstStyle/>
          <a:p>
            <a:fld id="{08AB70BE-1769-45B8-85A6-0C837432C7E6}" type="slidenum">
              <a:rPr lang="en-US" smtClean="0"/>
              <a:t>11</a:t>
            </a:fld>
            <a:endParaRPr lang="en-US"/>
          </a:p>
        </p:txBody>
      </p:sp>
      <p:pic>
        <p:nvPicPr>
          <p:cNvPr id="6" name="Picture 5">
            <a:extLst>
              <a:ext uri="{FF2B5EF4-FFF2-40B4-BE49-F238E27FC236}">
                <a16:creationId xmlns:a16="http://schemas.microsoft.com/office/drawing/2014/main" id="{7BB8FECC-9755-E14E-93A1-B1E14D5F083B}"/>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251501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A944-F016-9A33-6067-28CD10A1C1F2}"/>
              </a:ext>
            </a:extLst>
          </p:cNvPr>
          <p:cNvSpPr>
            <a:spLocks noGrp="1"/>
          </p:cNvSpPr>
          <p:nvPr>
            <p:ph type="title"/>
          </p:nvPr>
        </p:nvSpPr>
        <p:spPr>
          <a:xfrm>
            <a:off x="328420" y="1128408"/>
            <a:ext cx="2947482" cy="4601183"/>
          </a:xfrm>
        </p:spPr>
        <p:txBody>
          <a:bodyPr>
            <a:normAutofit/>
          </a:bodyPr>
          <a:lstStyle/>
          <a:p>
            <a:r>
              <a:rPr lang="el-GR" dirty="0">
                <a:solidFill>
                  <a:srgbClr val="E6E6E6"/>
                </a:solidFill>
              </a:rPr>
              <a:t>Κυριότερες Υποχρεώσεις της </a:t>
            </a:r>
            <a:r>
              <a:rPr lang="el-GR" dirty="0" err="1">
                <a:solidFill>
                  <a:srgbClr val="E6E6E6"/>
                </a:solidFill>
              </a:rPr>
              <a:t>ΑνΑΔ</a:t>
            </a:r>
            <a:r>
              <a:rPr lang="el-GR" dirty="0">
                <a:solidFill>
                  <a:srgbClr val="E6E6E6"/>
                </a:solidFill>
              </a:rPr>
              <a:t> </a:t>
            </a:r>
            <a:br>
              <a:rPr lang="el-GR" dirty="0">
                <a:solidFill>
                  <a:srgbClr val="E6E6E6"/>
                </a:solidFill>
              </a:rPr>
            </a:br>
            <a:endParaRPr lang="el-GR" dirty="0">
              <a:solidFill>
                <a:srgbClr val="E6E6E6"/>
              </a:solidFill>
            </a:endParaRPr>
          </a:p>
        </p:txBody>
      </p:sp>
      <p:sp>
        <p:nvSpPr>
          <p:cNvPr id="3" name="Content Placeholder 2">
            <a:extLst>
              <a:ext uri="{FF2B5EF4-FFF2-40B4-BE49-F238E27FC236}">
                <a16:creationId xmlns:a16="http://schemas.microsoft.com/office/drawing/2014/main" id="{2F396FE4-F0E3-E713-DAD9-756A8ED142F1}"/>
              </a:ext>
            </a:extLst>
          </p:cNvPr>
          <p:cNvSpPr>
            <a:spLocks noGrp="1"/>
          </p:cNvSpPr>
          <p:nvPr>
            <p:ph idx="1"/>
          </p:nvPr>
        </p:nvSpPr>
        <p:spPr>
          <a:xfrm>
            <a:off x="3649211" y="1401599"/>
            <a:ext cx="7563655" cy="4054799"/>
          </a:xfrm>
        </p:spPr>
        <p:txBody>
          <a:bodyPr>
            <a:normAutofit/>
          </a:bodyPr>
          <a:lstStyle/>
          <a:p>
            <a:pPr algn="just"/>
            <a:r>
              <a:rPr lang="el-GR" dirty="0">
                <a:solidFill>
                  <a:schemeClr val="tx1"/>
                </a:solidFill>
                <a:latin typeface="Arial" panose="020B0604020202020204" pitchFamily="34" charset="0"/>
                <a:cs typeface="Arial" panose="020B0604020202020204" pitchFamily="34" charset="0"/>
              </a:rPr>
              <a:t>Ενημέρωση των υποκειμένων των δεδομένων για την άσκηση και την ικανοποίηση των δικαιωμάτων τους (Άρθρα 12-22 ΓΚΠΔ)</a:t>
            </a:r>
          </a:p>
          <a:p>
            <a:pPr algn="just"/>
            <a:r>
              <a:rPr lang="el-GR" dirty="0">
                <a:solidFill>
                  <a:schemeClr val="tx1"/>
                </a:solidFill>
                <a:latin typeface="Arial" panose="020B0604020202020204" pitchFamily="34" charset="0"/>
                <a:cs typeface="Arial" panose="020B0604020202020204" pitchFamily="34" charset="0"/>
              </a:rPr>
              <a:t>Ορισμός Υπευθύνου Προστασίας Δεδομένων και ανακοίνωση των στοιχείων του (Άρθρο 37 ΓΚΠΔ)</a:t>
            </a:r>
          </a:p>
          <a:p>
            <a:pPr algn="just"/>
            <a:r>
              <a:rPr lang="el-GR" sz="2100" dirty="0">
                <a:solidFill>
                  <a:schemeClr val="tx1"/>
                </a:solidFill>
                <a:latin typeface="Arial" panose="020B0604020202020204" pitchFamily="34" charset="0"/>
                <a:cs typeface="Arial" panose="020B0604020202020204" pitchFamily="34" charset="0"/>
              </a:rPr>
              <a:t>Εφαρμογή κατάλληλων τεχνικών και οργανωτικών μέτρων (Άρθρα 24, 25 και 32 ΓΚΠΔ)</a:t>
            </a:r>
          </a:p>
          <a:p>
            <a:pPr algn="just"/>
            <a:r>
              <a:rPr lang="el-GR" sz="2100" dirty="0">
                <a:solidFill>
                  <a:schemeClr val="tx1"/>
                </a:solidFill>
                <a:latin typeface="Arial" panose="020B0604020202020204" pitchFamily="34" charset="0"/>
                <a:cs typeface="Arial" panose="020B0604020202020204" pitchFamily="34" charset="0"/>
              </a:rPr>
              <a:t>Διενέργεια συμβάσεων στις περιπτώσεις ανάθεσης επεξεργασίας σε εκτελούντες την επεξεργασία (Άρθρο 28 ΓΚΠΔ) </a:t>
            </a:r>
          </a:p>
          <a:p>
            <a:pPr marL="0" indent="0">
              <a:buNone/>
            </a:pPr>
            <a:endParaRPr lang="el-GR"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C1811BD-D2DA-8B62-69FD-8836A371FE3E}"/>
              </a:ext>
            </a:extLst>
          </p:cNvPr>
          <p:cNvSpPr>
            <a:spLocks noGrp="1"/>
          </p:cNvSpPr>
          <p:nvPr>
            <p:ph type="sldNum" sz="quarter" idx="12"/>
          </p:nvPr>
        </p:nvSpPr>
        <p:spPr/>
        <p:txBody>
          <a:bodyPr/>
          <a:lstStyle/>
          <a:p>
            <a:fld id="{08AB70BE-1769-45B8-85A6-0C837432C7E6}" type="slidenum">
              <a:rPr lang="en-US" smtClean="0"/>
              <a:t>12</a:t>
            </a:fld>
            <a:endParaRPr lang="en-US"/>
          </a:p>
        </p:txBody>
      </p:sp>
      <p:pic>
        <p:nvPicPr>
          <p:cNvPr id="6" name="Picture 5">
            <a:extLst>
              <a:ext uri="{FF2B5EF4-FFF2-40B4-BE49-F238E27FC236}">
                <a16:creationId xmlns:a16="http://schemas.microsoft.com/office/drawing/2014/main" id="{1779F3CB-1258-730C-6676-8B782E8CD64E}"/>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428862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AE46E-691E-FCCB-1E14-ED6011ADBA3F}"/>
              </a:ext>
            </a:extLst>
          </p:cNvPr>
          <p:cNvSpPr>
            <a:spLocks noGrp="1"/>
          </p:cNvSpPr>
          <p:nvPr>
            <p:ph type="title"/>
          </p:nvPr>
        </p:nvSpPr>
        <p:spPr/>
        <p:txBody>
          <a:bodyPr/>
          <a:lstStyle/>
          <a:p>
            <a:endParaRPr lang="el-GR"/>
          </a:p>
        </p:txBody>
      </p:sp>
      <p:sp>
        <p:nvSpPr>
          <p:cNvPr id="3" name="Content Placeholder 2">
            <a:extLst>
              <a:ext uri="{FF2B5EF4-FFF2-40B4-BE49-F238E27FC236}">
                <a16:creationId xmlns:a16="http://schemas.microsoft.com/office/drawing/2014/main" id="{9DD44722-ADCB-7E05-7A09-193C7627FE90}"/>
              </a:ext>
            </a:extLst>
          </p:cNvPr>
          <p:cNvSpPr>
            <a:spLocks noGrp="1"/>
          </p:cNvSpPr>
          <p:nvPr>
            <p:ph idx="1"/>
          </p:nvPr>
        </p:nvSpPr>
        <p:spPr>
          <a:xfrm>
            <a:off x="3682765" y="1695592"/>
            <a:ext cx="7583649" cy="3457671"/>
          </a:xfrm>
        </p:spPr>
        <p:txBody>
          <a:bodyPr/>
          <a:lstStyle/>
          <a:p>
            <a:pPr algn="just"/>
            <a:r>
              <a:rPr lang="el-GR" sz="2100" dirty="0">
                <a:solidFill>
                  <a:schemeClr val="tx1"/>
                </a:solidFill>
                <a:latin typeface="Arial" panose="020B0604020202020204" pitchFamily="34" charset="0"/>
                <a:cs typeface="Arial" panose="020B0604020202020204" pitchFamily="34" charset="0"/>
              </a:rPr>
              <a:t>Τήρηση αρχείου δραστηριοτήτων επεξεργασίας (Άρθρο 30 ΓΚΠΔ) </a:t>
            </a:r>
          </a:p>
          <a:p>
            <a:pPr algn="just"/>
            <a:r>
              <a:rPr lang="el-GR" sz="2100" dirty="0">
                <a:solidFill>
                  <a:schemeClr val="tx1"/>
                </a:solidFill>
                <a:latin typeface="Arial" panose="020B0604020202020204" pitchFamily="34" charset="0"/>
                <a:cs typeface="Arial" panose="020B0604020202020204" pitchFamily="34" charset="0"/>
              </a:rPr>
              <a:t>Γνωστοποίηση παραβίασης δεδομένων προσωπικού χαρακτήρα (Άρθρο 33 ΓΚΠΔ)</a:t>
            </a:r>
          </a:p>
          <a:p>
            <a:pPr algn="just"/>
            <a:r>
              <a:rPr lang="el-GR" sz="2100" dirty="0">
                <a:solidFill>
                  <a:schemeClr val="tx1"/>
                </a:solidFill>
                <a:latin typeface="Arial" panose="020B0604020202020204" pitchFamily="34" charset="0"/>
                <a:cs typeface="Arial" panose="020B0604020202020204" pitchFamily="34" charset="0"/>
              </a:rPr>
              <a:t> Διενέργεια Εκτίμησης Αντικτύπου και προηγούμενη διαβούλευση όταν η επεξεργασία προκαλεί υψηλό κίνδυνο ελλείψει μέτρων μετριασμού του κινδύνου (Άρθρο 35 ΓΚΠΔ)</a:t>
            </a:r>
          </a:p>
          <a:p>
            <a:endParaRPr lang="el-GR" dirty="0"/>
          </a:p>
        </p:txBody>
      </p:sp>
      <p:sp>
        <p:nvSpPr>
          <p:cNvPr id="4" name="Slide Number Placeholder 3">
            <a:extLst>
              <a:ext uri="{FF2B5EF4-FFF2-40B4-BE49-F238E27FC236}">
                <a16:creationId xmlns:a16="http://schemas.microsoft.com/office/drawing/2014/main" id="{22F148E7-B6FB-F807-7E60-2C99B62DB465}"/>
              </a:ext>
            </a:extLst>
          </p:cNvPr>
          <p:cNvSpPr>
            <a:spLocks noGrp="1"/>
          </p:cNvSpPr>
          <p:nvPr>
            <p:ph type="sldNum" sz="quarter" idx="12"/>
          </p:nvPr>
        </p:nvSpPr>
        <p:spPr/>
        <p:txBody>
          <a:bodyPr/>
          <a:lstStyle/>
          <a:p>
            <a:fld id="{08AB70BE-1769-45B8-85A6-0C837432C7E6}" type="slidenum">
              <a:rPr lang="en-US" smtClean="0"/>
              <a:t>13</a:t>
            </a:fld>
            <a:endParaRPr lang="en-US"/>
          </a:p>
        </p:txBody>
      </p:sp>
      <p:pic>
        <p:nvPicPr>
          <p:cNvPr id="6" name="Picture 5">
            <a:extLst>
              <a:ext uri="{FF2B5EF4-FFF2-40B4-BE49-F238E27FC236}">
                <a16:creationId xmlns:a16="http://schemas.microsoft.com/office/drawing/2014/main" id="{22776CC7-95E7-F395-5E7B-B763B193DB34}"/>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67154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9115-95EB-75E1-043B-4E3C5E41C5C9}"/>
              </a:ext>
            </a:extLst>
          </p:cNvPr>
          <p:cNvSpPr>
            <a:spLocks noGrp="1"/>
          </p:cNvSpPr>
          <p:nvPr>
            <p:ph type="title"/>
          </p:nvPr>
        </p:nvSpPr>
        <p:spPr>
          <a:xfrm>
            <a:off x="345198" y="2304875"/>
            <a:ext cx="2947482" cy="2248250"/>
          </a:xfrm>
        </p:spPr>
        <p:txBody>
          <a:bodyPr/>
          <a:lstStyle/>
          <a:p>
            <a:r>
              <a:rPr lang="el-GR" dirty="0">
                <a:solidFill>
                  <a:srgbClr val="E6E6E6"/>
                </a:solidFill>
              </a:rPr>
              <a:t>Υπεύθυνος Προστασίας Δεδομένων</a:t>
            </a:r>
          </a:p>
        </p:txBody>
      </p:sp>
      <p:sp>
        <p:nvSpPr>
          <p:cNvPr id="8" name="Content Placeholder 7">
            <a:extLst>
              <a:ext uri="{FF2B5EF4-FFF2-40B4-BE49-F238E27FC236}">
                <a16:creationId xmlns:a16="http://schemas.microsoft.com/office/drawing/2014/main" id="{2468BAC3-234C-F8CE-7673-E811198D3B93}"/>
              </a:ext>
            </a:extLst>
          </p:cNvPr>
          <p:cNvSpPr>
            <a:spLocks noGrp="1"/>
          </p:cNvSpPr>
          <p:nvPr>
            <p:ph idx="1"/>
          </p:nvPr>
        </p:nvSpPr>
        <p:spPr>
          <a:xfrm>
            <a:off x="3768600" y="868680"/>
            <a:ext cx="7315200" cy="5120640"/>
          </a:xfrm>
        </p:spPr>
        <p:txBody>
          <a:bodyPr/>
          <a:lstStyle/>
          <a:p>
            <a:pPr algn="just"/>
            <a:r>
              <a:rPr lang="el-GR" sz="2200" dirty="0">
                <a:solidFill>
                  <a:schemeClr val="tx1"/>
                </a:solidFill>
                <a:latin typeface="Arial" panose="020B0604020202020204" pitchFamily="34" charset="0"/>
                <a:cs typeface="Arial" panose="020B0604020202020204" pitchFamily="34" charset="0"/>
              </a:rPr>
              <a:t>Οι Δημόσιες Αρχές είναι υπόχρεες να καθορίσουν Υπεύθυνο Προστασίας Δεδομένων (Άρθρο 37 του ΓΚΠΔ)</a:t>
            </a:r>
          </a:p>
          <a:p>
            <a:pPr algn="just"/>
            <a:r>
              <a:rPr lang="el-GR" sz="2200" dirty="0">
                <a:solidFill>
                  <a:schemeClr val="tx1"/>
                </a:solidFill>
                <a:latin typeface="Arial" panose="020B0604020202020204" pitchFamily="34" charset="0"/>
                <a:cs typeface="Arial" panose="020B0604020202020204" pitchFamily="34" charset="0"/>
              </a:rPr>
              <a:t>Τα στοιχεία του Υπεύθυνου Προστασίας Δεδομένων </a:t>
            </a:r>
            <a:r>
              <a:rPr lang="el-GR" sz="2200" b="1" dirty="0">
                <a:solidFill>
                  <a:schemeClr val="tx1"/>
                </a:solidFill>
                <a:latin typeface="Arial" panose="020B0604020202020204" pitchFamily="34" charset="0"/>
                <a:cs typeface="Arial" panose="020B0604020202020204" pitchFamily="34" charset="0"/>
              </a:rPr>
              <a:t>δημοσιεύονται</a:t>
            </a:r>
            <a:r>
              <a:rPr lang="el-GR" sz="2200" dirty="0">
                <a:solidFill>
                  <a:schemeClr val="tx1"/>
                </a:solidFill>
                <a:latin typeface="Arial" panose="020B0604020202020204" pitchFamily="34" charset="0"/>
                <a:cs typeface="Arial" panose="020B0604020202020204" pitchFamily="34" charset="0"/>
              </a:rPr>
              <a:t> και </a:t>
            </a:r>
            <a:r>
              <a:rPr lang="el-GR" sz="2200" b="1" dirty="0">
                <a:solidFill>
                  <a:schemeClr val="tx1"/>
                </a:solidFill>
                <a:latin typeface="Arial" panose="020B0604020202020204" pitchFamily="34" charset="0"/>
                <a:cs typeface="Arial" panose="020B0604020202020204" pitchFamily="34" charset="0"/>
              </a:rPr>
              <a:t>ανακοινώνονται στην Εποπτική Αρχή</a:t>
            </a:r>
          </a:p>
          <a:p>
            <a:pPr algn="just"/>
            <a:r>
              <a:rPr lang="el-GR" sz="2200" dirty="0">
                <a:solidFill>
                  <a:schemeClr val="tx1"/>
                </a:solidFill>
                <a:latin typeface="Arial" panose="020B0604020202020204" pitchFamily="34" charset="0"/>
                <a:cs typeface="Arial" panose="020B0604020202020204" pitchFamily="34" charset="0"/>
              </a:rPr>
              <a:t>Ενεργεί ως σημείο επικοινωνίας με την Εποπτική Αρχή </a:t>
            </a:r>
          </a:p>
          <a:p>
            <a:pPr marL="0" indent="0" algn="just">
              <a:buNone/>
            </a:pPr>
            <a:r>
              <a:rPr lang="el-GR" dirty="0">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34454AD6-ADAD-871B-138B-B5C6620F0F8F}"/>
              </a:ext>
            </a:extLst>
          </p:cNvPr>
          <p:cNvSpPr>
            <a:spLocks noGrp="1"/>
          </p:cNvSpPr>
          <p:nvPr>
            <p:ph type="sldNum" sz="quarter" idx="12"/>
          </p:nvPr>
        </p:nvSpPr>
        <p:spPr/>
        <p:txBody>
          <a:bodyPr/>
          <a:lstStyle/>
          <a:p>
            <a:fld id="{08AB70BE-1769-45B8-85A6-0C837432C7E6}" type="slidenum">
              <a:rPr lang="en-US" smtClean="0"/>
              <a:t>14</a:t>
            </a:fld>
            <a:endParaRPr lang="en-US"/>
          </a:p>
        </p:txBody>
      </p:sp>
      <p:pic>
        <p:nvPicPr>
          <p:cNvPr id="3" name="Picture 2">
            <a:extLst>
              <a:ext uri="{FF2B5EF4-FFF2-40B4-BE49-F238E27FC236}">
                <a16:creationId xmlns:a16="http://schemas.microsoft.com/office/drawing/2014/main" id="{BD81C596-ADFF-7F1D-1B3D-F26A41FD4393}"/>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2019493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A944-F016-9A33-6067-28CD10A1C1F2}"/>
              </a:ext>
            </a:extLst>
          </p:cNvPr>
          <p:cNvSpPr>
            <a:spLocks noGrp="1"/>
          </p:cNvSpPr>
          <p:nvPr>
            <p:ph type="title"/>
          </p:nvPr>
        </p:nvSpPr>
        <p:spPr>
          <a:xfrm>
            <a:off x="294864" y="1128408"/>
            <a:ext cx="2947482" cy="4601183"/>
          </a:xfrm>
        </p:spPr>
        <p:txBody>
          <a:bodyPr>
            <a:normAutofit/>
          </a:bodyPr>
          <a:lstStyle/>
          <a:p>
            <a:r>
              <a:rPr lang="el-GR" dirty="0">
                <a:solidFill>
                  <a:srgbClr val="E6E6E6"/>
                </a:solidFill>
              </a:rPr>
              <a:t>Κυριότερες Υποχρεώσεις του Υπευθύνου Προστασίας Δεδομένων</a:t>
            </a:r>
          </a:p>
        </p:txBody>
      </p:sp>
      <p:sp>
        <p:nvSpPr>
          <p:cNvPr id="3" name="Content Placeholder 2">
            <a:extLst>
              <a:ext uri="{FF2B5EF4-FFF2-40B4-BE49-F238E27FC236}">
                <a16:creationId xmlns:a16="http://schemas.microsoft.com/office/drawing/2014/main" id="{2F396FE4-F0E3-E713-DAD9-756A8ED142F1}"/>
              </a:ext>
            </a:extLst>
          </p:cNvPr>
          <p:cNvSpPr>
            <a:spLocks noGrp="1"/>
          </p:cNvSpPr>
          <p:nvPr>
            <p:ph idx="1"/>
          </p:nvPr>
        </p:nvSpPr>
        <p:spPr>
          <a:xfrm>
            <a:off x="3934436" y="780177"/>
            <a:ext cx="6894823" cy="5343786"/>
          </a:xfrm>
        </p:spPr>
        <p:txBody>
          <a:bodyPr>
            <a:normAutofit/>
          </a:bodyPr>
          <a:lstStyle/>
          <a:p>
            <a:pPr algn="just"/>
            <a:r>
              <a:rPr lang="el-GR" dirty="0">
                <a:solidFill>
                  <a:schemeClr val="tx1"/>
                </a:solidFill>
                <a:latin typeface="Arial" panose="020B0604020202020204" pitchFamily="34" charset="0"/>
                <a:cs typeface="Arial" panose="020B0604020202020204" pitchFamily="34" charset="0"/>
              </a:rPr>
              <a:t>Συμμετέχει, δεόντως και εγκαίρως, σε όλα τα ζητήματα τα οποία σχετίζονται με την προστασία δεδομένων προσωπικού χαρακτήρα</a:t>
            </a:r>
          </a:p>
          <a:p>
            <a:pPr algn="just"/>
            <a:r>
              <a:rPr lang="el-GR" dirty="0">
                <a:solidFill>
                  <a:schemeClr val="tx1"/>
                </a:solidFill>
                <a:latin typeface="Arial" panose="020B0604020202020204" pitchFamily="34" charset="0"/>
                <a:cs typeface="Arial" panose="020B0604020202020204" pitchFamily="34" charset="0"/>
              </a:rPr>
              <a:t>Λαμβάνει επικοινωνία από τα υποκείμενα των δεδομένων για κάθε ζήτημα σχετικό με την επεξεργασία των δεδομένων τους και την άσκηση των δικαιωμάτων τους</a:t>
            </a:r>
          </a:p>
          <a:p>
            <a:pPr algn="just"/>
            <a:r>
              <a:rPr lang="el-GR" dirty="0">
                <a:solidFill>
                  <a:schemeClr val="tx1"/>
                </a:solidFill>
                <a:latin typeface="Arial" panose="020B0604020202020204" pitchFamily="34" charset="0"/>
                <a:cs typeface="Arial" panose="020B0604020202020204" pitchFamily="34" charset="0"/>
              </a:rPr>
              <a:t>Δεσμεύεται από την τήρηση του απορρήτου ή της εμπιστευτικότητας</a:t>
            </a:r>
          </a:p>
          <a:p>
            <a:pPr algn="just"/>
            <a:r>
              <a:rPr lang="el-GR" dirty="0">
                <a:solidFill>
                  <a:schemeClr val="tx1"/>
                </a:solidFill>
                <a:latin typeface="Arial" panose="020B0604020202020204" pitchFamily="34" charset="0"/>
                <a:cs typeface="Arial" panose="020B0604020202020204" pitchFamily="34" charset="0"/>
              </a:rPr>
              <a:t>Ενημερώνει τον υπεύθυνο επεξεργασίας ή τον εκτελούντα την επεξεργασία για τις υποχρεώσεις τους</a:t>
            </a:r>
            <a:endParaRPr lang="en-US" dirty="0">
              <a:solidFill>
                <a:schemeClr val="tx1"/>
              </a:solidFill>
              <a:latin typeface="Arial" panose="020B0604020202020204" pitchFamily="34" charset="0"/>
              <a:cs typeface="Arial" panose="020B0604020202020204" pitchFamily="34" charset="0"/>
            </a:endParaRPr>
          </a:p>
          <a:p>
            <a:pPr algn="just"/>
            <a:r>
              <a:rPr lang="el-GR" dirty="0">
                <a:solidFill>
                  <a:schemeClr val="tx1"/>
                </a:solidFill>
                <a:latin typeface="Arial" panose="020B0604020202020204" pitchFamily="34" charset="0"/>
                <a:cs typeface="Arial" panose="020B0604020202020204" pitchFamily="34" charset="0"/>
              </a:rPr>
              <a:t>Παρακολουθεί τη συμμόρφωση με τον ΓΚΠΔ (όπως τις ενέργειες ανάθεσης αρμοδιοτήτων, ευαισθητοποίησης, κατάρτισης και ελέγχων)</a:t>
            </a:r>
            <a:endParaRPr lang="en-US" dirty="0">
              <a:solidFill>
                <a:schemeClr val="tx1"/>
              </a:solidFill>
              <a:latin typeface="Arial" panose="020B0604020202020204" pitchFamily="34" charset="0"/>
              <a:cs typeface="Arial" panose="020B0604020202020204" pitchFamily="34" charset="0"/>
            </a:endParaRPr>
          </a:p>
          <a:p>
            <a:pPr algn="just"/>
            <a:r>
              <a:rPr lang="el-GR" dirty="0">
                <a:solidFill>
                  <a:schemeClr val="tx1"/>
                </a:solidFill>
                <a:latin typeface="Arial" panose="020B0604020202020204" pitchFamily="34" charset="0"/>
                <a:cs typeface="Arial" panose="020B0604020202020204" pitchFamily="34" charset="0"/>
              </a:rPr>
              <a:t>Παρέχει συμβουλές όσον αφορά στην εκτίμηση αντικτύπου</a:t>
            </a:r>
          </a:p>
        </p:txBody>
      </p:sp>
      <p:sp>
        <p:nvSpPr>
          <p:cNvPr id="4" name="Slide Number Placeholder 3">
            <a:extLst>
              <a:ext uri="{FF2B5EF4-FFF2-40B4-BE49-F238E27FC236}">
                <a16:creationId xmlns:a16="http://schemas.microsoft.com/office/drawing/2014/main" id="{DC1811BD-D2DA-8B62-69FD-8836A371FE3E}"/>
              </a:ext>
            </a:extLst>
          </p:cNvPr>
          <p:cNvSpPr>
            <a:spLocks noGrp="1"/>
          </p:cNvSpPr>
          <p:nvPr>
            <p:ph type="sldNum" sz="quarter" idx="12"/>
          </p:nvPr>
        </p:nvSpPr>
        <p:spPr/>
        <p:txBody>
          <a:bodyPr/>
          <a:lstStyle/>
          <a:p>
            <a:fld id="{08AB70BE-1769-45B8-85A6-0C837432C7E6}" type="slidenum">
              <a:rPr lang="en-US" smtClean="0"/>
              <a:t>15</a:t>
            </a:fld>
            <a:endParaRPr lang="en-US"/>
          </a:p>
        </p:txBody>
      </p:sp>
      <p:pic>
        <p:nvPicPr>
          <p:cNvPr id="6" name="Picture 5">
            <a:extLst>
              <a:ext uri="{FF2B5EF4-FFF2-40B4-BE49-F238E27FC236}">
                <a16:creationId xmlns:a16="http://schemas.microsoft.com/office/drawing/2014/main" id="{BACF216D-F745-353D-13B0-43403AF34E9A}"/>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494319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4926-2F60-DF54-0E67-684249500F59}"/>
              </a:ext>
            </a:extLst>
          </p:cNvPr>
          <p:cNvSpPr>
            <a:spLocks noGrp="1"/>
          </p:cNvSpPr>
          <p:nvPr>
            <p:ph type="title"/>
          </p:nvPr>
        </p:nvSpPr>
        <p:spPr>
          <a:xfrm>
            <a:off x="286475" y="1128408"/>
            <a:ext cx="2947482" cy="4601183"/>
          </a:xfrm>
        </p:spPr>
        <p:txBody>
          <a:bodyPr>
            <a:normAutofit/>
          </a:bodyPr>
          <a:lstStyle/>
          <a:p>
            <a:r>
              <a:rPr lang="el-GR" dirty="0">
                <a:solidFill>
                  <a:srgbClr val="E6E6E6"/>
                </a:solidFill>
              </a:rPr>
              <a:t>Ρόλος του Γραφείου Επιτρόπου Προστασίας Δεδομένων Προσωπικού Χαρακτήρα</a:t>
            </a:r>
          </a:p>
        </p:txBody>
      </p:sp>
      <p:sp>
        <p:nvSpPr>
          <p:cNvPr id="3" name="Content Placeholder 2">
            <a:extLst>
              <a:ext uri="{FF2B5EF4-FFF2-40B4-BE49-F238E27FC236}">
                <a16:creationId xmlns:a16="http://schemas.microsoft.com/office/drawing/2014/main" id="{E3EC9D18-08D2-18AA-6682-1B5F65A12EF5}"/>
              </a:ext>
            </a:extLst>
          </p:cNvPr>
          <p:cNvSpPr>
            <a:spLocks noGrp="1"/>
          </p:cNvSpPr>
          <p:nvPr>
            <p:ph idx="1"/>
          </p:nvPr>
        </p:nvSpPr>
        <p:spPr>
          <a:xfrm>
            <a:off x="3766657" y="788564"/>
            <a:ext cx="7735198" cy="4446166"/>
          </a:xfrm>
        </p:spPr>
        <p:txBody>
          <a:bodyPr/>
          <a:lstStyle/>
          <a:p>
            <a:pPr algn="just"/>
            <a:r>
              <a:rPr lang="el-GR" dirty="0">
                <a:solidFill>
                  <a:schemeClr val="tx1"/>
                </a:solidFill>
                <a:latin typeface="Arial" panose="020B0604020202020204" pitchFamily="34" charset="0"/>
                <a:cs typeface="Arial" panose="020B0604020202020204" pitchFamily="34" charset="0"/>
              </a:rPr>
              <a:t>Ευαισθητοποίηση</a:t>
            </a:r>
            <a:r>
              <a:rPr lang="el-GR" b="0" i="0" dirty="0">
                <a:solidFill>
                  <a:schemeClr val="tx1"/>
                </a:solidFill>
                <a:effectLst/>
                <a:latin typeface="Arial" panose="020B0604020202020204" pitchFamily="34" charset="0"/>
                <a:cs typeface="Arial" panose="020B0604020202020204" pitchFamily="34" charset="0"/>
              </a:rPr>
              <a:t> του κοινού και των υπεύθυνων επεξεργασίας</a:t>
            </a:r>
          </a:p>
          <a:p>
            <a:pPr algn="just"/>
            <a:r>
              <a:rPr lang="el-GR" dirty="0">
                <a:solidFill>
                  <a:schemeClr val="tx1"/>
                </a:solidFill>
                <a:latin typeface="Arial" panose="020B0604020202020204" pitchFamily="34" charset="0"/>
                <a:cs typeface="Arial" panose="020B0604020202020204" pitchFamily="34" charset="0"/>
              </a:rPr>
              <a:t>Προστασία των δικαιωμάτων των υποκειμένων των δεδομένων</a:t>
            </a:r>
          </a:p>
          <a:p>
            <a:pPr algn="just"/>
            <a:r>
              <a:rPr lang="el-GR" dirty="0">
                <a:solidFill>
                  <a:schemeClr val="tx1"/>
                </a:solidFill>
                <a:latin typeface="Arial" panose="020B0604020202020204" pitchFamily="34" charset="0"/>
                <a:cs typeface="Arial" panose="020B0604020202020204" pitchFamily="34" charset="0"/>
              </a:rPr>
              <a:t>Καθοδήγηση σχετικά με την ορθή εφαρμογή του ΓΚΠΔ</a:t>
            </a:r>
          </a:p>
          <a:p>
            <a:pPr algn="just"/>
            <a:r>
              <a:rPr lang="el-GR" dirty="0">
                <a:solidFill>
                  <a:schemeClr val="tx1"/>
                </a:solidFill>
                <a:latin typeface="Arial" panose="020B0604020202020204" pitchFamily="34" charset="0"/>
                <a:cs typeface="Arial" panose="020B0604020202020204" pitchFamily="34" charset="0"/>
              </a:rPr>
              <a:t>Συμβουλευτικός ρόλος για νομοθετικά και διοικητικά μέτρα</a:t>
            </a:r>
          </a:p>
          <a:p>
            <a:pPr algn="just"/>
            <a:r>
              <a:rPr lang="el-GR" dirty="0">
                <a:solidFill>
                  <a:schemeClr val="tx1"/>
                </a:solidFill>
                <a:latin typeface="Arial" panose="020B0604020202020204" pitchFamily="34" charset="0"/>
                <a:cs typeface="Arial" panose="020B0604020202020204" pitchFamily="34" charset="0"/>
              </a:rPr>
              <a:t>Διενέργεια ελέγχων</a:t>
            </a:r>
          </a:p>
          <a:p>
            <a:pPr algn="just"/>
            <a:r>
              <a:rPr lang="el-GR" dirty="0">
                <a:solidFill>
                  <a:schemeClr val="tx1"/>
                </a:solidFill>
                <a:latin typeface="Arial" panose="020B0604020202020204" pitchFamily="34" charset="0"/>
                <a:cs typeface="Arial" panose="020B0604020202020204" pitchFamily="34" charset="0"/>
              </a:rPr>
              <a:t>Επιβολή διοικητικών κυρώσεων και προστίμων</a:t>
            </a:r>
          </a:p>
        </p:txBody>
      </p:sp>
      <p:sp>
        <p:nvSpPr>
          <p:cNvPr id="4" name="Slide Number Placeholder 3">
            <a:extLst>
              <a:ext uri="{FF2B5EF4-FFF2-40B4-BE49-F238E27FC236}">
                <a16:creationId xmlns:a16="http://schemas.microsoft.com/office/drawing/2014/main" id="{09FD0643-2816-4146-B9AD-E3FD5C1B5B81}"/>
              </a:ext>
            </a:extLst>
          </p:cNvPr>
          <p:cNvSpPr>
            <a:spLocks noGrp="1"/>
          </p:cNvSpPr>
          <p:nvPr>
            <p:ph type="sldNum" sz="quarter" idx="12"/>
          </p:nvPr>
        </p:nvSpPr>
        <p:spPr/>
        <p:txBody>
          <a:bodyPr/>
          <a:lstStyle/>
          <a:p>
            <a:fld id="{08AB70BE-1769-45B8-85A6-0C837432C7E6}" type="slidenum">
              <a:rPr lang="en-US" smtClean="0"/>
              <a:t>16</a:t>
            </a:fld>
            <a:endParaRPr lang="en-US"/>
          </a:p>
        </p:txBody>
      </p:sp>
      <p:pic>
        <p:nvPicPr>
          <p:cNvPr id="6" name="Picture 5">
            <a:extLst>
              <a:ext uri="{FF2B5EF4-FFF2-40B4-BE49-F238E27FC236}">
                <a16:creationId xmlns:a16="http://schemas.microsoft.com/office/drawing/2014/main" id="{B8229B4A-2C2B-163A-7B19-51836681117D}"/>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1672032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47FB2-FE0D-160F-650A-CAB84A878BE1}"/>
              </a:ext>
            </a:extLst>
          </p:cNvPr>
          <p:cNvSpPr>
            <a:spLocks noGrp="1"/>
          </p:cNvSpPr>
          <p:nvPr>
            <p:ph type="title"/>
          </p:nvPr>
        </p:nvSpPr>
        <p:spPr>
          <a:xfrm>
            <a:off x="193120" y="2579237"/>
            <a:ext cx="3388979" cy="1699526"/>
          </a:xfrm>
        </p:spPr>
        <p:txBody>
          <a:bodyPr>
            <a:normAutofit fontScale="90000"/>
          </a:bodyPr>
          <a:lstStyle/>
          <a:p>
            <a:r>
              <a:rPr lang="el-GR" sz="4000" dirty="0">
                <a:solidFill>
                  <a:srgbClr val="E6E6E6"/>
                </a:solidFill>
                <a:latin typeface="Arial" panose="020B0604020202020204" pitchFamily="34" charset="0"/>
                <a:cs typeface="Arial" panose="020B0604020202020204" pitchFamily="34" charset="0"/>
              </a:rPr>
              <a:t>Τα κυριότερα θέματα για τα οποία υποβάλλονται παράπονα στο Γραφείο μας</a:t>
            </a:r>
            <a:br>
              <a:rPr lang="en-US" sz="4000" dirty="0">
                <a:solidFill>
                  <a:srgbClr val="E6E6E6"/>
                </a:solidFill>
                <a:latin typeface="Arial" panose="020B0604020202020204" pitchFamily="34" charset="0"/>
                <a:cs typeface="Arial" panose="020B0604020202020204" pitchFamily="34" charset="0"/>
              </a:rPr>
            </a:br>
            <a:endParaRPr lang="el-GR" dirty="0">
              <a:solidFill>
                <a:srgbClr val="E6E6E6"/>
              </a:solidFill>
            </a:endParaRPr>
          </a:p>
        </p:txBody>
      </p:sp>
      <p:sp>
        <p:nvSpPr>
          <p:cNvPr id="3" name="Content Placeholder 2">
            <a:extLst>
              <a:ext uri="{FF2B5EF4-FFF2-40B4-BE49-F238E27FC236}">
                <a16:creationId xmlns:a16="http://schemas.microsoft.com/office/drawing/2014/main" id="{2929306D-908D-7927-2BE8-E4B89F52EFBB}"/>
              </a:ext>
            </a:extLst>
          </p:cNvPr>
          <p:cNvSpPr>
            <a:spLocks noGrp="1"/>
          </p:cNvSpPr>
          <p:nvPr>
            <p:ph idx="1"/>
          </p:nvPr>
        </p:nvSpPr>
        <p:spPr>
          <a:xfrm>
            <a:off x="3582099" y="1623908"/>
            <a:ext cx="7817991" cy="3610184"/>
          </a:xfrm>
        </p:spPr>
        <p:txBody>
          <a:bodyPr/>
          <a:lstStyle/>
          <a:p>
            <a:pPr algn="just"/>
            <a:r>
              <a:rPr lang="el-GR" dirty="0">
                <a:solidFill>
                  <a:schemeClr val="tx1"/>
                </a:solidFill>
                <a:latin typeface="Arial" panose="020B0604020202020204" pitchFamily="34" charset="0"/>
                <a:cs typeface="Arial" panose="020B0604020202020204" pitchFamily="34" charset="0"/>
              </a:rPr>
              <a:t>Η μη ανάρτηση στοιχείων επικοινωνίας Υπεύθυνου Προστασίας Δεδομένων </a:t>
            </a:r>
            <a:endParaRPr lang="en-US" dirty="0">
              <a:solidFill>
                <a:schemeClr val="tx1"/>
              </a:solidFill>
              <a:latin typeface="Arial" panose="020B0604020202020204" pitchFamily="34" charset="0"/>
              <a:cs typeface="Arial" panose="020B0604020202020204" pitchFamily="34" charset="0"/>
            </a:endParaRPr>
          </a:p>
          <a:p>
            <a:pPr algn="just"/>
            <a:r>
              <a:rPr lang="el-GR" dirty="0">
                <a:solidFill>
                  <a:schemeClr val="tx1"/>
                </a:solidFill>
                <a:latin typeface="Arial" panose="020B0604020202020204" pitchFamily="34" charset="0"/>
                <a:cs typeface="Arial" panose="020B0604020202020204" pitchFamily="34" charset="0"/>
              </a:rPr>
              <a:t>Η απουσία ή η ανεπαρκής πολιτική προστασίας δεδομένων </a:t>
            </a:r>
            <a:endParaRPr lang="en-US" dirty="0">
              <a:solidFill>
                <a:schemeClr val="tx1"/>
              </a:solidFill>
              <a:latin typeface="Arial" panose="020B0604020202020204" pitchFamily="34" charset="0"/>
              <a:cs typeface="Arial" panose="020B0604020202020204" pitchFamily="34" charset="0"/>
            </a:endParaRPr>
          </a:p>
          <a:p>
            <a:pPr algn="just"/>
            <a:r>
              <a:rPr lang="el-GR" dirty="0">
                <a:solidFill>
                  <a:schemeClr val="tx1"/>
                </a:solidFill>
                <a:latin typeface="Arial" panose="020B0604020202020204" pitchFamily="34" charset="0"/>
                <a:ea typeface="Calibri" panose="020F0502020204030204" pitchFamily="34" charset="0"/>
              </a:rPr>
              <a:t>Τ</a:t>
            </a:r>
            <a:r>
              <a:rPr lang="el-GR" dirty="0">
                <a:solidFill>
                  <a:schemeClr val="tx1"/>
                </a:solidFill>
                <a:effectLst/>
                <a:latin typeface="Arial" panose="020B0604020202020204" pitchFamily="34" charset="0"/>
                <a:ea typeface="Calibri" panose="020F0502020204030204" pitchFamily="34" charset="0"/>
              </a:rPr>
              <a:t>α αιτήματα άσκησης δικαιωμάτων δεν ικανοποιούνται εντός του χρονικού περιθωρίου που προβλέπει ο νόμος (ένα μήνα) ή αν δεν δίνεται επαρκή απάντηση (Άρθρο 12(3) ΓΚΠΔ)</a:t>
            </a:r>
          </a:p>
          <a:p>
            <a:pPr algn="just"/>
            <a:r>
              <a:rPr lang="el-GR" dirty="0">
                <a:solidFill>
                  <a:schemeClr val="tx1"/>
                </a:solidFill>
                <a:effectLst/>
                <a:latin typeface="Arial" panose="020B0604020202020204" pitchFamily="34" charset="0"/>
                <a:ea typeface="Calibri" panose="020F0502020204030204" pitchFamily="34" charset="0"/>
              </a:rPr>
              <a:t>Η μη διενέργεια Εκτίμησης Αντικτύπου όταν υπάρχει υψηλός κίνδυνος για τα δικαιώματα και τις ελευθερίες των φυσικών προσώπων</a:t>
            </a:r>
          </a:p>
          <a:p>
            <a:pPr marL="0" indent="0">
              <a:buNone/>
            </a:pPr>
            <a:endParaRPr lang="el-GR" sz="19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AD82234-C080-299E-130D-41525262BD01}"/>
              </a:ext>
            </a:extLst>
          </p:cNvPr>
          <p:cNvSpPr>
            <a:spLocks noGrp="1"/>
          </p:cNvSpPr>
          <p:nvPr>
            <p:ph type="sldNum" sz="quarter" idx="12"/>
          </p:nvPr>
        </p:nvSpPr>
        <p:spPr/>
        <p:txBody>
          <a:bodyPr/>
          <a:lstStyle/>
          <a:p>
            <a:fld id="{08AB70BE-1769-45B8-85A6-0C837432C7E6}" type="slidenum">
              <a:rPr lang="en-US" smtClean="0"/>
              <a:t>17</a:t>
            </a:fld>
            <a:endParaRPr lang="en-US"/>
          </a:p>
        </p:txBody>
      </p:sp>
      <p:pic>
        <p:nvPicPr>
          <p:cNvPr id="6" name="Picture 5">
            <a:extLst>
              <a:ext uri="{FF2B5EF4-FFF2-40B4-BE49-F238E27FC236}">
                <a16:creationId xmlns:a16="http://schemas.microsoft.com/office/drawing/2014/main" id="{A654F3E2-435D-7FE7-25AA-1C388F42B37C}"/>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593469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F62C-7944-8737-8B22-55A3D8849056}"/>
              </a:ext>
            </a:extLst>
          </p:cNvPr>
          <p:cNvSpPr>
            <a:spLocks noGrp="1"/>
          </p:cNvSpPr>
          <p:nvPr>
            <p:ph type="title"/>
          </p:nvPr>
        </p:nvSpPr>
        <p:spPr>
          <a:xfrm>
            <a:off x="318027" y="2764498"/>
            <a:ext cx="2911736" cy="1329004"/>
          </a:xfrm>
        </p:spPr>
        <p:txBody>
          <a:bodyPr>
            <a:normAutofit fontScale="90000"/>
          </a:bodyPr>
          <a:lstStyle/>
          <a:p>
            <a:r>
              <a:rPr lang="el-GR" dirty="0">
                <a:solidFill>
                  <a:srgbClr val="E6E6E6"/>
                </a:solidFill>
              </a:rPr>
              <a:t>Περί Δικαιώματος Πρόσβασης σε Πληροφορίες του Δημόσιου Τομέα Νόμος (Ν. 184(</a:t>
            </a:r>
            <a:r>
              <a:rPr lang="en-US" dirty="0">
                <a:solidFill>
                  <a:srgbClr val="E6E6E6"/>
                </a:solidFill>
              </a:rPr>
              <a:t>I)/2017)</a:t>
            </a:r>
            <a:endParaRPr lang="el-GR" dirty="0">
              <a:solidFill>
                <a:srgbClr val="E6E6E6"/>
              </a:solidFill>
            </a:endParaRPr>
          </a:p>
        </p:txBody>
      </p:sp>
      <p:sp>
        <p:nvSpPr>
          <p:cNvPr id="3" name="Content Placeholder 2">
            <a:extLst>
              <a:ext uri="{FF2B5EF4-FFF2-40B4-BE49-F238E27FC236}">
                <a16:creationId xmlns:a16="http://schemas.microsoft.com/office/drawing/2014/main" id="{86FC2508-BC3D-2F27-67D4-B2D708B3E531}"/>
              </a:ext>
            </a:extLst>
          </p:cNvPr>
          <p:cNvSpPr>
            <a:spLocks noGrp="1"/>
          </p:cNvSpPr>
          <p:nvPr>
            <p:ph idx="1"/>
          </p:nvPr>
        </p:nvSpPr>
        <p:spPr>
          <a:xfrm>
            <a:off x="3732344" y="1339764"/>
            <a:ext cx="7411842" cy="4178472"/>
          </a:xfrm>
        </p:spPr>
        <p:txBody>
          <a:bodyPr>
            <a:noAutofit/>
          </a:bodyPr>
          <a:lstStyle/>
          <a:p>
            <a:pPr algn="just">
              <a:buFont typeface="Wingdings" panose="05000000000000000000" pitchFamily="2" charset="2"/>
              <a:buChar char="Ø"/>
            </a:pPr>
            <a:r>
              <a:rPr lang="el-GR" dirty="0">
                <a:solidFill>
                  <a:srgbClr val="121314"/>
                </a:solidFill>
                <a:latin typeface="Arial" panose="020B0604020202020204" pitchFamily="34" charset="0"/>
                <a:cs typeface="Arial" panose="020B0604020202020204" pitchFamily="34" charset="0"/>
              </a:rPr>
              <a:t>Οποιοδήποτε φυσικό ή νομικό πρόσωπο έχει το δικαίωμα να αιτείται πρόσβασης σε πληροφορίες που βρίσκονται στην κατοχή δημόσιας αρχής (Άρθρο 3(1))</a:t>
            </a:r>
            <a:endParaRPr lang="en-US" dirty="0">
              <a:solidFill>
                <a:srgbClr val="121314"/>
              </a:solidFill>
              <a:latin typeface="Arial" panose="020B0604020202020204" pitchFamily="34" charset="0"/>
              <a:cs typeface="Arial" panose="020B0604020202020204" pitchFamily="34" charset="0"/>
            </a:endParaRPr>
          </a:p>
          <a:p>
            <a:pPr lvl="0" algn="just">
              <a:buFont typeface="Wingdings" panose="05000000000000000000" pitchFamily="2" charset="2"/>
              <a:buChar char="Ø"/>
            </a:pPr>
            <a:r>
              <a:rPr lang="el-GR" dirty="0">
                <a:solidFill>
                  <a:srgbClr val="121314"/>
                </a:solidFill>
                <a:latin typeface="Arial" panose="020B0604020202020204" pitchFamily="34" charset="0"/>
                <a:cs typeface="Arial" panose="020B0604020202020204" pitchFamily="34" charset="0"/>
              </a:rPr>
              <a:t>Οποιοδήποτε πρόσωπο υποβάλει γραπτή αίτηση για παροχή πληροφοριών, έχει δικαίωμα:</a:t>
            </a:r>
          </a:p>
          <a:p>
            <a:pPr lvl="0" algn="just"/>
            <a:r>
              <a:rPr lang="el-GR" dirty="0">
                <a:solidFill>
                  <a:srgbClr val="121314"/>
                </a:solidFill>
                <a:latin typeface="Arial" panose="020B0604020202020204" pitchFamily="34" charset="0"/>
                <a:cs typeface="Arial" panose="020B0604020202020204" pitchFamily="34" charset="0"/>
              </a:rPr>
              <a:t>Να πληροφορηθεί γραπτώς από τη δημόσια αρχή κατά πόσο κατέχει ή όχι τις πληροφορίες που ζήτησε</a:t>
            </a:r>
            <a:endParaRPr lang="en-US" dirty="0">
              <a:solidFill>
                <a:srgbClr val="121314"/>
              </a:solidFill>
              <a:latin typeface="Arial" panose="020B0604020202020204" pitchFamily="34" charset="0"/>
              <a:cs typeface="Arial" panose="020B0604020202020204" pitchFamily="34" charset="0"/>
            </a:endParaRPr>
          </a:p>
          <a:p>
            <a:pPr lvl="0" algn="just"/>
            <a:r>
              <a:rPr lang="el-GR" dirty="0">
                <a:solidFill>
                  <a:srgbClr val="121314"/>
                </a:solidFill>
                <a:latin typeface="Arial" panose="020B0604020202020204" pitchFamily="34" charset="0"/>
                <a:cs typeface="Arial" panose="020B0604020202020204" pitchFamily="34" charset="0"/>
              </a:rPr>
              <a:t>Σε περίπτωση που η δημόσια αρχή τις κατέχει και είναι προσβάσιμες, να λάβει τις πληροφορίες αυτές</a:t>
            </a:r>
            <a:r>
              <a:rPr lang="en-US" dirty="0">
                <a:solidFill>
                  <a:srgbClr val="121314"/>
                </a:solidFill>
                <a:latin typeface="Arial" panose="020B0604020202020204" pitchFamily="34" charset="0"/>
                <a:cs typeface="Arial" panose="020B0604020202020204" pitchFamily="34" charset="0"/>
              </a:rPr>
              <a:t> (</a:t>
            </a:r>
            <a:r>
              <a:rPr lang="el-GR" dirty="0">
                <a:solidFill>
                  <a:srgbClr val="121314"/>
                </a:solidFill>
                <a:latin typeface="Arial" panose="020B0604020202020204" pitchFamily="34" charset="0"/>
                <a:cs typeface="Arial" panose="020B0604020202020204" pitchFamily="34" charset="0"/>
              </a:rPr>
              <a:t>Άρθρο 8)</a:t>
            </a:r>
          </a:p>
        </p:txBody>
      </p:sp>
      <p:sp>
        <p:nvSpPr>
          <p:cNvPr id="4" name="Slide Number Placeholder 3">
            <a:extLst>
              <a:ext uri="{FF2B5EF4-FFF2-40B4-BE49-F238E27FC236}">
                <a16:creationId xmlns:a16="http://schemas.microsoft.com/office/drawing/2014/main" id="{ABE5D3AE-2797-76BF-72BF-82E06F8A3144}"/>
              </a:ext>
            </a:extLst>
          </p:cNvPr>
          <p:cNvSpPr>
            <a:spLocks noGrp="1"/>
          </p:cNvSpPr>
          <p:nvPr>
            <p:ph type="sldNum" sz="quarter" idx="12"/>
          </p:nvPr>
        </p:nvSpPr>
        <p:spPr/>
        <p:txBody>
          <a:bodyPr/>
          <a:lstStyle/>
          <a:p>
            <a:fld id="{08AB70BE-1769-45B8-85A6-0C837432C7E6}" type="slidenum">
              <a:rPr lang="en-US" smtClean="0"/>
              <a:t>18</a:t>
            </a:fld>
            <a:endParaRPr lang="en-US"/>
          </a:p>
        </p:txBody>
      </p:sp>
      <p:pic>
        <p:nvPicPr>
          <p:cNvPr id="6" name="Picture 5">
            <a:extLst>
              <a:ext uri="{FF2B5EF4-FFF2-40B4-BE49-F238E27FC236}">
                <a16:creationId xmlns:a16="http://schemas.microsoft.com/office/drawing/2014/main" id="{E531087B-64D0-3F35-0328-565EB7D37BA9}"/>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202018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AF62C-7944-8737-8B22-55A3D8849056}"/>
              </a:ext>
            </a:extLst>
          </p:cNvPr>
          <p:cNvSpPr>
            <a:spLocks noGrp="1"/>
          </p:cNvSpPr>
          <p:nvPr>
            <p:ph type="title"/>
          </p:nvPr>
        </p:nvSpPr>
        <p:spPr>
          <a:xfrm>
            <a:off x="318027" y="2764498"/>
            <a:ext cx="2911736" cy="1329004"/>
          </a:xfrm>
        </p:spPr>
        <p:txBody>
          <a:bodyPr>
            <a:normAutofit fontScale="90000"/>
          </a:bodyPr>
          <a:lstStyle/>
          <a:p>
            <a:r>
              <a:rPr lang="el-GR" sz="3600" dirty="0">
                <a:solidFill>
                  <a:srgbClr val="E6E6E6"/>
                </a:solidFill>
              </a:rPr>
              <a:t>Αίτηση παροχής πληροφοριών</a:t>
            </a:r>
            <a:br>
              <a:rPr lang="el-GR" sz="3600" dirty="0">
                <a:solidFill>
                  <a:srgbClr val="E6E6E6"/>
                </a:solidFill>
              </a:rPr>
            </a:br>
            <a:br>
              <a:rPr lang="el-GR" sz="3600" dirty="0">
                <a:solidFill>
                  <a:srgbClr val="E6E6E6"/>
                </a:solidFill>
              </a:rPr>
            </a:br>
            <a:r>
              <a:rPr lang="el-GR" sz="3600" dirty="0">
                <a:solidFill>
                  <a:srgbClr val="E6E6E6"/>
                </a:solidFill>
              </a:rPr>
              <a:t>Άρθρο 9</a:t>
            </a:r>
            <a:endParaRPr lang="el-GR" dirty="0">
              <a:solidFill>
                <a:srgbClr val="E6E6E6"/>
              </a:solidFill>
            </a:endParaRPr>
          </a:p>
        </p:txBody>
      </p:sp>
      <p:sp>
        <p:nvSpPr>
          <p:cNvPr id="3" name="Content Placeholder 2">
            <a:extLst>
              <a:ext uri="{FF2B5EF4-FFF2-40B4-BE49-F238E27FC236}">
                <a16:creationId xmlns:a16="http://schemas.microsoft.com/office/drawing/2014/main" id="{86FC2508-BC3D-2F27-67D4-B2D708B3E531}"/>
              </a:ext>
            </a:extLst>
          </p:cNvPr>
          <p:cNvSpPr>
            <a:spLocks noGrp="1"/>
          </p:cNvSpPr>
          <p:nvPr>
            <p:ph idx="1"/>
          </p:nvPr>
        </p:nvSpPr>
        <p:spPr>
          <a:xfrm>
            <a:off x="3732344" y="1339764"/>
            <a:ext cx="7411842" cy="4178472"/>
          </a:xfrm>
        </p:spPr>
        <p:txBody>
          <a:bodyPr>
            <a:noAutofit/>
          </a:bodyPr>
          <a:lstStyle/>
          <a:p>
            <a:pPr algn="just"/>
            <a:r>
              <a:rPr lang="el-GR" sz="1900" dirty="0">
                <a:solidFill>
                  <a:schemeClr val="tx1"/>
                </a:solidFill>
                <a:latin typeface="Arial" panose="020B0604020202020204" pitchFamily="34" charset="0"/>
                <a:cs typeface="Arial" panose="020B0604020202020204" pitchFamily="34" charset="0"/>
              </a:rPr>
              <a:t>Τρόποι παροχής ζητούμενων πληροφοριών (ένα ή περισσότερους):</a:t>
            </a:r>
          </a:p>
          <a:p>
            <a:pPr lvl="1" algn="just">
              <a:buFont typeface="Courier New" panose="02070309020205020404" pitchFamily="49" charset="0"/>
              <a:buChar char="o"/>
            </a:pPr>
            <a:r>
              <a:rPr lang="el-GR" sz="1900" b="1" dirty="0">
                <a:solidFill>
                  <a:schemeClr val="tx1"/>
                </a:solidFill>
                <a:latin typeface="Arial" panose="020B0604020202020204" pitchFamily="34" charset="0"/>
                <a:cs typeface="Arial" panose="020B0604020202020204" pitchFamily="34" charset="0"/>
              </a:rPr>
              <a:t>Αντίγραφο</a:t>
            </a:r>
            <a:r>
              <a:rPr lang="el-GR" sz="1900" dirty="0">
                <a:solidFill>
                  <a:schemeClr val="tx1"/>
                </a:solidFill>
                <a:latin typeface="Arial" panose="020B0604020202020204" pitchFamily="34" charset="0"/>
                <a:cs typeface="Arial" panose="020B0604020202020204" pitchFamily="34" charset="0"/>
              </a:rPr>
              <a:t> των πληροφοριών σε έντυπη ή οποιαδήποτε άλλη μορφή ζητηθεί </a:t>
            </a:r>
          </a:p>
          <a:p>
            <a:pPr lvl="1" algn="just">
              <a:buFont typeface="Courier New" panose="02070309020205020404" pitchFamily="49" charset="0"/>
              <a:buChar char="o"/>
            </a:pPr>
            <a:r>
              <a:rPr lang="el-GR" sz="1900" b="1" dirty="0">
                <a:solidFill>
                  <a:schemeClr val="tx1"/>
                </a:solidFill>
                <a:latin typeface="Arial" panose="020B0604020202020204" pitchFamily="34" charset="0"/>
                <a:cs typeface="Arial" panose="020B0604020202020204" pitchFamily="34" charset="0"/>
              </a:rPr>
              <a:t> Δυνατότητα επιθεώρησης </a:t>
            </a:r>
            <a:r>
              <a:rPr lang="el-GR" sz="1900" dirty="0">
                <a:solidFill>
                  <a:schemeClr val="tx1"/>
                </a:solidFill>
                <a:latin typeface="Arial" panose="020B0604020202020204" pitchFamily="34" charset="0"/>
                <a:cs typeface="Arial" panose="020B0604020202020204" pitchFamily="34" charset="0"/>
              </a:rPr>
              <a:t>του ζητούμενου αρχείου/ εγγράφου </a:t>
            </a:r>
          </a:p>
          <a:p>
            <a:pPr lvl="1" algn="just">
              <a:buFont typeface="Courier New" panose="02070309020205020404" pitchFamily="49" charset="0"/>
              <a:buChar char="o"/>
            </a:pPr>
            <a:r>
              <a:rPr lang="el-GR" sz="1900" b="1" dirty="0">
                <a:solidFill>
                  <a:schemeClr val="tx1"/>
                </a:solidFill>
                <a:latin typeface="Arial" panose="020B0604020202020204" pitchFamily="34" charset="0"/>
                <a:cs typeface="Arial" panose="020B0604020202020204" pitchFamily="34" charset="0"/>
              </a:rPr>
              <a:t>Σύνοψη ή περίληψη των πληροφοριών </a:t>
            </a:r>
            <a:r>
              <a:rPr lang="el-GR" sz="1900" dirty="0">
                <a:solidFill>
                  <a:schemeClr val="tx1"/>
                </a:solidFill>
                <a:latin typeface="Arial" panose="020B0604020202020204" pitchFamily="34" charset="0"/>
                <a:cs typeface="Arial" panose="020B0604020202020204" pitchFamily="34" charset="0"/>
              </a:rPr>
              <a:t>σε έντυπη ή οποιαδήποτε άλλη μορφή ζητηθεί </a:t>
            </a:r>
          </a:p>
          <a:p>
            <a:pPr marL="0" indent="0" algn="just">
              <a:buNone/>
            </a:pPr>
            <a:endParaRPr lang="el-GR" dirty="0">
              <a:solidFill>
                <a:srgbClr val="121314"/>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BE5D3AE-2797-76BF-72BF-82E06F8A3144}"/>
              </a:ext>
            </a:extLst>
          </p:cNvPr>
          <p:cNvSpPr>
            <a:spLocks noGrp="1"/>
          </p:cNvSpPr>
          <p:nvPr>
            <p:ph type="sldNum" sz="quarter" idx="12"/>
          </p:nvPr>
        </p:nvSpPr>
        <p:spPr/>
        <p:txBody>
          <a:bodyPr/>
          <a:lstStyle/>
          <a:p>
            <a:fld id="{08AB70BE-1769-45B8-85A6-0C837432C7E6}" type="slidenum">
              <a:rPr lang="en-US" smtClean="0"/>
              <a:t>19</a:t>
            </a:fld>
            <a:endParaRPr lang="en-US"/>
          </a:p>
        </p:txBody>
      </p:sp>
      <p:pic>
        <p:nvPicPr>
          <p:cNvPr id="6" name="Picture 5">
            <a:extLst>
              <a:ext uri="{FF2B5EF4-FFF2-40B4-BE49-F238E27FC236}">
                <a16:creationId xmlns:a16="http://schemas.microsoft.com/office/drawing/2014/main" id="{E531087B-64D0-3F35-0328-565EB7D37BA9}"/>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400601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FD365-9F0D-B7B0-40C8-A656F62E1196}"/>
              </a:ext>
            </a:extLst>
          </p:cNvPr>
          <p:cNvSpPr>
            <a:spLocks noGrp="1"/>
          </p:cNvSpPr>
          <p:nvPr>
            <p:ph type="title"/>
          </p:nvPr>
        </p:nvSpPr>
        <p:spPr>
          <a:xfrm>
            <a:off x="117619" y="2417489"/>
            <a:ext cx="3154087" cy="1493240"/>
          </a:xfrm>
        </p:spPr>
        <p:txBody>
          <a:bodyPr/>
          <a:lstStyle/>
          <a:p>
            <a:r>
              <a:rPr lang="el-GR" dirty="0">
                <a:solidFill>
                  <a:srgbClr val="E6E6E6"/>
                </a:solidFill>
              </a:rPr>
              <a:t>Νομικό πλαίσιο</a:t>
            </a:r>
          </a:p>
        </p:txBody>
      </p:sp>
      <p:sp>
        <p:nvSpPr>
          <p:cNvPr id="3" name="Content Placeholder 2">
            <a:extLst>
              <a:ext uri="{FF2B5EF4-FFF2-40B4-BE49-F238E27FC236}">
                <a16:creationId xmlns:a16="http://schemas.microsoft.com/office/drawing/2014/main" id="{0B35EFDD-D90F-83B2-138C-FC5020DBD727}"/>
              </a:ext>
            </a:extLst>
          </p:cNvPr>
          <p:cNvSpPr>
            <a:spLocks noGrp="1"/>
          </p:cNvSpPr>
          <p:nvPr>
            <p:ph idx="1"/>
          </p:nvPr>
        </p:nvSpPr>
        <p:spPr>
          <a:xfrm>
            <a:off x="3649211" y="763399"/>
            <a:ext cx="7608816" cy="4801420"/>
          </a:xfrm>
        </p:spPr>
        <p:txBody>
          <a:bodyPr>
            <a:normAutofit/>
          </a:bodyPr>
          <a:lstStyle/>
          <a:p>
            <a:pPr algn="just"/>
            <a:r>
              <a:rPr lang="el-GR" sz="2200" dirty="0">
                <a:solidFill>
                  <a:schemeClr val="tx1"/>
                </a:solidFill>
                <a:latin typeface="Arial" panose="020B0604020202020204" pitchFamily="34" charset="0"/>
                <a:cs typeface="Arial" panose="020B0604020202020204" pitchFamily="34" charset="0"/>
              </a:rPr>
              <a:t>Ο </a:t>
            </a:r>
            <a:r>
              <a:rPr lang="el-GR" sz="2200" b="1" dirty="0">
                <a:solidFill>
                  <a:srgbClr val="18818C"/>
                </a:solidFill>
                <a:latin typeface="Arial" panose="020B0604020202020204" pitchFamily="34" charset="0"/>
                <a:ea typeface="+mj-ea"/>
                <a:cs typeface="Arial" panose="020B0604020202020204" pitchFamily="34" charset="0"/>
              </a:rPr>
              <a:t>Κανονισμός (ΕΕ) 2016/679 </a:t>
            </a:r>
            <a:r>
              <a:rPr lang="el-GR" sz="2200" dirty="0">
                <a:solidFill>
                  <a:schemeClr val="tx1"/>
                </a:solidFill>
                <a:latin typeface="Arial" panose="020B0604020202020204" pitchFamily="34" charset="0"/>
                <a:cs typeface="Arial" panose="020B0604020202020204" pitchFamily="34" charset="0"/>
              </a:rPr>
              <a:t>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a:t>
            </a:r>
            <a:r>
              <a:rPr lang="el-GR" sz="2200" b="1" dirty="0">
                <a:solidFill>
                  <a:srgbClr val="18818C"/>
                </a:solidFill>
                <a:latin typeface="Arial" panose="020B0604020202020204" pitchFamily="34" charset="0"/>
                <a:ea typeface="+mj-ea"/>
                <a:cs typeface="Arial" panose="020B0604020202020204" pitchFamily="34" charset="0"/>
              </a:rPr>
              <a:t>(ΓΚΠΔ)</a:t>
            </a:r>
            <a:endParaRPr lang="el-GR" sz="2200" dirty="0">
              <a:solidFill>
                <a:srgbClr val="18818C"/>
              </a:solidFill>
              <a:latin typeface="Arial" panose="020B0604020202020204" pitchFamily="34" charset="0"/>
              <a:cs typeface="Arial" panose="020B0604020202020204" pitchFamily="34" charset="0"/>
            </a:endParaRPr>
          </a:p>
          <a:p>
            <a:pPr algn="just"/>
            <a:r>
              <a:rPr lang="el-GR" sz="22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a:t>
            </a:r>
            <a:r>
              <a:rPr lang="el-GR" sz="2200" b="1" dirty="0">
                <a:solidFill>
                  <a:srgbClr val="18818C"/>
                </a:solidFill>
                <a:latin typeface="Arial" panose="020B0604020202020204" pitchFamily="34" charset="0"/>
                <a:ea typeface="+mj-ea"/>
                <a:cs typeface="Arial" panose="020B0604020202020204" pitchFamily="34" charset="0"/>
              </a:rPr>
              <a:t>(Ν.125(Ι)/2018) </a:t>
            </a:r>
          </a:p>
          <a:p>
            <a:pPr algn="just"/>
            <a:r>
              <a:rPr lang="el-GR" sz="2200" dirty="0">
                <a:solidFill>
                  <a:srgbClr val="000000"/>
                </a:solidFill>
                <a:latin typeface="Arial" panose="020B0604020202020204" pitchFamily="34" charset="0"/>
                <a:cs typeface="Arial" panose="020B0604020202020204" pitchFamily="34" charset="0"/>
              </a:rPr>
              <a:t>Ο περί Ανάπτυξης Ανθρώπινου Δυναμικού Νόμος </a:t>
            </a:r>
            <a:r>
              <a:rPr lang="el-GR" sz="2200" b="1" dirty="0">
                <a:solidFill>
                  <a:srgbClr val="18818C"/>
                </a:solidFill>
                <a:latin typeface="Arial" panose="020B0604020202020204" pitchFamily="34" charset="0"/>
                <a:ea typeface="+mj-ea"/>
                <a:cs typeface="Arial" panose="020B0604020202020204" pitchFamily="34" charset="0"/>
              </a:rPr>
              <a:t>(Ν.125(Ι)/1999)</a:t>
            </a:r>
            <a:r>
              <a:rPr lang="el-GR" sz="2200" dirty="0">
                <a:solidFill>
                  <a:srgbClr val="000000"/>
                </a:solidFill>
                <a:latin typeface="Arial" panose="020B0604020202020204" pitchFamily="34" charset="0"/>
                <a:cs typeface="Arial" panose="020B0604020202020204" pitchFamily="34" charset="0"/>
              </a:rPr>
              <a:t>, ως τροποποιείται</a:t>
            </a:r>
          </a:p>
        </p:txBody>
      </p:sp>
      <p:sp>
        <p:nvSpPr>
          <p:cNvPr id="5" name="Slide Number Placeholder 4">
            <a:extLst>
              <a:ext uri="{FF2B5EF4-FFF2-40B4-BE49-F238E27FC236}">
                <a16:creationId xmlns:a16="http://schemas.microsoft.com/office/drawing/2014/main" id="{970823FE-53A9-0076-9268-C5B8BE822BF8}"/>
              </a:ext>
            </a:extLst>
          </p:cNvPr>
          <p:cNvSpPr>
            <a:spLocks noGrp="1"/>
          </p:cNvSpPr>
          <p:nvPr>
            <p:ph type="sldNum" sz="quarter" idx="12"/>
          </p:nvPr>
        </p:nvSpPr>
        <p:spPr/>
        <p:txBody>
          <a:bodyPr/>
          <a:lstStyle/>
          <a:p>
            <a:fld id="{08AB70BE-1769-45B8-85A6-0C837432C7E6}" type="slidenum">
              <a:rPr lang="en-US" smtClean="0"/>
              <a:t>2</a:t>
            </a:fld>
            <a:endParaRPr lang="en-US"/>
          </a:p>
        </p:txBody>
      </p:sp>
      <p:pic>
        <p:nvPicPr>
          <p:cNvPr id="6" name="Picture 5">
            <a:extLst>
              <a:ext uri="{FF2B5EF4-FFF2-40B4-BE49-F238E27FC236}">
                <a16:creationId xmlns:a16="http://schemas.microsoft.com/office/drawing/2014/main" id="{40A6C0C0-8B10-8122-58E5-A0560AD578F7}"/>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4242241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7774-1169-024B-AE4B-D52233F2ACE2}"/>
              </a:ext>
            </a:extLst>
          </p:cNvPr>
          <p:cNvSpPr>
            <a:spLocks noGrp="1"/>
          </p:cNvSpPr>
          <p:nvPr>
            <p:ph type="title"/>
          </p:nvPr>
        </p:nvSpPr>
        <p:spPr/>
        <p:txBody>
          <a:bodyPr>
            <a:normAutofit/>
          </a:bodyPr>
          <a:lstStyle/>
          <a:p>
            <a:r>
              <a:rPr lang="el-GR" sz="3200" dirty="0">
                <a:solidFill>
                  <a:srgbClr val="E6E6E6"/>
                </a:solidFill>
                <a:latin typeface="+mn-lt"/>
                <a:cs typeface="Arial" panose="020B0604020202020204" pitchFamily="34" charset="0"/>
              </a:rPr>
              <a:t>Απόλυτες Εξαιρέσεις</a:t>
            </a:r>
            <a:br>
              <a:rPr lang="el-GR" sz="3200" dirty="0">
                <a:solidFill>
                  <a:srgbClr val="E6E6E6"/>
                </a:solidFill>
                <a:latin typeface="+mn-lt"/>
                <a:cs typeface="Arial" panose="020B0604020202020204" pitchFamily="34" charset="0"/>
              </a:rPr>
            </a:br>
            <a:br>
              <a:rPr lang="el-GR" sz="3200" dirty="0">
                <a:solidFill>
                  <a:srgbClr val="E6E6E6"/>
                </a:solidFill>
                <a:latin typeface="+mn-lt"/>
                <a:cs typeface="Arial" panose="020B0604020202020204" pitchFamily="34" charset="0"/>
              </a:rPr>
            </a:br>
            <a:r>
              <a:rPr lang="el-GR" sz="3200" dirty="0">
                <a:solidFill>
                  <a:srgbClr val="E6E6E6"/>
                </a:solidFill>
                <a:latin typeface="+mn-lt"/>
                <a:cs typeface="Arial" panose="020B0604020202020204" pitchFamily="34" charset="0"/>
              </a:rPr>
              <a:t>Άρθρο 19(1)</a:t>
            </a:r>
          </a:p>
        </p:txBody>
      </p:sp>
      <p:sp>
        <p:nvSpPr>
          <p:cNvPr id="7" name="Content Placeholder 6">
            <a:extLst>
              <a:ext uri="{FF2B5EF4-FFF2-40B4-BE49-F238E27FC236}">
                <a16:creationId xmlns:a16="http://schemas.microsoft.com/office/drawing/2014/main" id="{C7EA6F69-2665-087C-7290-F14CC8488682}"/>
              </a:ext>
            </a:extLst>
          </p:cNvPr>
          <p:cNvSpPr>
            <a:spLocks noGrp="1"/>
          </p:cNvSpPr>
          <p:nvPr>
            <p:ph idx="1"/>
          </p:nvPr>
        </p:nvSpPr>
        <p:spPr/>
        <p:txBody>
          <a:bodyPr>
            <a:noAutofit/>
          </a:bodyPr>
          <a:lstStyle/>
          <a:p>
            <a:pPr algn="just"/>
            <a:r>
              <a:rPr lang="el-GR" sz="1800" dirty="0">
                <a:solidFill>
                  <a:schemeClr val="tx1"/>
                </a:solidFill>
                <a:latin typeface="Arial" panose="020B0604020202020204" pitchFamily="34" charset="0"/>
                <a:cs typeface="Arial" panose="020B0604020202020204" pitchFamily="34" charset="0"/>
              </a:rPr>
              <a:t>Πληροφορίες στις οποίες ο αιτητής έχει πρόσβαση μέσω άλλων μεθόδων</a:t>
            </a:r>
            <a:endParaRPr lang="en-US" sz="1800" dirty="0">
              <a:solidFill>
                <a:schemeClr val="tx1"/>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Πληροφορίες που σχετίζονται με ή παρέχονται από την Αστυνομία, την Κ.Υ.Π. και την Εθνική Φρουρά </a:t>
            </a:r>
          </a:p>
          <a:p>
            <a:pPr algn="just"/>
            <a:r>
              <a:rPr lang="el-GR" sz="1800" dirty="0">
                <a:solidFill>
                  <a:schemeClr val="tx1"/>
                </a:solidFill>
                <a:latin typeface="Arial" panose="020B0604020202020204" pitchFamily="34" charset="0"/>
                <a:cs typeface="Arial" panose="020B0604020202020204" pitchFamily="34" charset="0"/>
              </a:rPr>
              <a:t>Δικαστικά αρχεία</a:t>
            </a:r>
          </a:p>
          <a:p>
            <a:pPr algn="just"/>
            <a:r>
              <a:rPr lang="el-GR" sz="1800" dirty="0">
                <a:solidFill>
                  <a:schemeClr val="tx1"/>
                </a:solidFill>
                <a:latin typeface="Arial" panose="020B0604020202020204" pitchFamily="34" charset="0"/>
                <a:cs typeface="Arial" panose="020B0604020202020204" pitchFamily="34" charset="0"/>
              </a:rPr>
              <a:t>Κοινοβουλευτικές πληροφορίες</a:t>
            </a:r>
          </a:p>
          <a:p>
            <a:pPr algn="just"/>
            <a:r>
              <a:rPr lang="el-GR" sz="1800" dirty="0">
                <a:solidFill>
                  <a:schemeClr val="tx1"/>
                </a:solidFill>
                <a:latin typeface="Arial" panose="020B0604020202020204" pitchFamily="34" charset="0"/>
                <a:cs typeface="Arial" panose="020B0604020202020204" pitchFamily="34" charset="0"/>
              </a:rPr>
              <a:t>Πληροφορίες που δόθηκαν υπό τον όρο της εμπιστευτικότητας</a:t>
            </a:r>
            <a:r>
              <a:rPr lang="en-US" sz="1800" dirty="0">
                <a:solidFill>
                  <a:schemeClr val="tx1"/>
                </a:solidFill>
                <a:latin typeface="Arial" panose="020B0604020202020204" pitchFamily="34" charset="0"/>
                <a:cs typeface="Arial" panose="020B0604020202020204" pitchFamily="34" charset="0"/>
              </a:rPr>
              <a:t>, </a:t>
            </a:r>
            <a:r>
              <a:rPr lang="el-GR" sz="1800" dirty="0">
                <a:solidFill>
                  <a:schemeClr val="tx1"/>
                </a:solidFill>
                <a:latin typeface="Arial" panose="020B0604020202020204" pitchFamily="34" charset="0"/>
                <a:cs typeface="Arial" panose="020B0604020202020204" pitchFamily="34" charset="0"/>
              </a:rPr>
              <a:t>εχεμύθειας ή επαγγελματικού απορρήτου</a:t>
            </a:r>
          </a:p>
        </p:txBody>
      </p:sp>
      <p:sp>
        <p:nvSpPr>
          <p:cNvPr id="4" name="Slide Number Placeholder 3">
            <a:extLst>
              <a:ext uri="{FF2B5EF4-FFF2-40B4-BE49-F238E27FC236}">
                <a16:creationId xmlns:a16="http://schemas.microsoft.com/office/drawing/2014/main" id="{2A2FA102-57CC-C88D-F130-539808C8142A}"/>
              </a:ext>
            </a:extLst>
          </p:cNvPr>
          <p:cNvSpPr>
            <a:spLocks noGrp="1"/>
          </p:cNvSpPr>
          <p:nvPr>
            <p:ph type="sldNum" sz="quarter" idx="12"/>
          </p:nvPr>
        </p:nvSpPr>
        <p:spPr/>
        <p:txBody>
          <a:bodyPr/>
          <a:lstStyle/>
          <a:p>
            <a:fld id="{08AB70BE-1769-45B8-85A6-0C837432C7E6}" type="slidenum">
              <a:rPr lang="en-US" smtClean="0"/>
              <a:t>20</a:t>
            </a:fld>
            <a:endParaRPr lang="en-US"/>
          </a:p>
        </p:txBody>
      </p:sp>
      <p:pic>
        <p:nvPicPr>
          <p:cNvPr id="5" name="Picture 4">
            <a:extLst>
              <a:ext uri="{FF2B5EF4-FFF2-40B4-BE49-F238E27FC236}">
                <a16:creationId xmlns:a16="http://schemas.microsoft.com/office/drawing/2014/main" id="{CB25F29E-A4AE-4815-8D11-A33396B1ED18}"/>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444192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2FA102-57CC-C88D-F130-539808C8142A}"/>
              </a:ext>
            </a:extLst>
          </p:cNvPr>
          <p:cNvSpPr>
            <a:spLocks noGrp="1"/>
          </p:cNvSpPr>
          <p:nvPr>
            <p:ph type="sldNum" sz="quarter" idx="12"/>
          </p:nvPr>
        </p:nvSpPr>
        <p:spPr/>
        <p:txBody>
          <a:bodyPr/>
          <a:lstStyle/>
          <a:p>
            <a:fld id="{08AB70BE-1769-45B8-85A6-0C837432C7E6}" type="slidenum">
              <a:rPr lang="en-US" smtClean="0"/>
              <a:t>21</a:t>
            </a:fld>
            <a:endParaRPr lang="en-US"/>
          </a:p>
        </p:txBody>
      </p:sp>
      <p:sp>
        <p:nvSpPr>
          <p:cNvPr id="9" name="Content Placeholder 8">
            <a:extLst>
              <a:ext uri="{FF2B5EF4-FFF2-40B4-BE49-F238E27FC236}">
                <a16:creationId xmlns:a16="http://schemas.microsoft.com/office/drawing/2014/main" id="{3A9ED415-91B6-EEED-960B-F4CAAF1594E1}"/>
              </a:ext>
            </a:extLst>
          </p:cNvPr>
          <p:cNvSpPr>
            <a:spLocks noGrp="1"/>
          </p:cNvSpPr>
          <p:nvPr>
            <p:ph sz="quarter" idx="4294967295"/>
          </p:nvPr>
        </p:nvSpPr>
        <p:spPr>
          <a:xfrm>
            <a:off x="3901682" y="1392572"/>
            <a:ext cx="7423456" cy="4601182"/>
          </a:xfrm>
        </p:spPr>
        <p:txBody>
          <a:bodyPr>
            <a:normAutofit fontScale="32500" lnSpcReduction="20000"/>
          </a:bodyPr>
          <a:lstStyle/>
          <a:p>
            <a:pPr algn="just"/>
            <a:r>
              <a:rPr lang="el-GR" sz="4800" dirty="0">
                <a:solidFill>
                  <a:schemeClr val="tx1"/>
                </a:solidFill>
                <a:latin typeface="Arial" panose="020B0604020202020204" pitchFamily="34" charset="0"/>
                <a:cs typeface="Arial" panose="020B0604020202020204" pitchFamily="34" charset="0"/>
              </a:rPr>
              <a:t>Πληροφορίες που κατέχει δημόσια αρχή με σκοπό τη δημοσίευσή τους</a:t>
            </a:r>
          </a:p>
          <a:p>
            <a:pPr algn="just"/>
            <a:r>
              <a:rPr lang="el-GR" sz="4800" dirty="0">
                <a:solidFill>
                  <a:schemeClr val="tx1"/>
                </a:solidFill>
                <a:latin typeface="Arial" panose="020B0604020202020204" pitchFamily="34" charset="0"/>
                <a:cs typeface="Arial" panose="020B0604020202020204" pitchFamily="34" charset="0"/>
              </a:rPr>
              <a:t>Πληροφορίες</a:t>
            </a:r>
            <a:r>
              <a:rPr lang="en-US" sz="4800" dirty="0">
                <a:solidFill>
                  <a:schemeClr val="tx1"/>
                </a:solidFill>
                <a:latin typeface="Arial" panose="020B0604020202020204" pitchFamily="34" charset="0"/>
                <a:cs typeface="Arial" panose="020B0604020202020204" pitchFamily="34" charset="0"/>
              </a:rPr>
              <a:t> </a:t>
            </a:r>
            <a:r>
              <a:rPr lang="el-GR" sz="4800" dirty="0">
                <a:solidFill>
                  <a:schemeClr val="tx1"/>
                </a:solidFill>
                <a:latin typeface="Arial" panose="020B0604020202020204" pitchFamily="34" charset="0"/>
                <a:cs typeface="Arial" panose="020B0604020202020204" pitchFamily="34" charset="0"/>
              </a:rPr>
              <a:t>που επηρεάζουν την εθνική ασφάλεια</a:t>
            </a:r>
          </a:p>
          <a:p>
            <a:pPr algn="just"/>
            <a:r>
              <a:rPr lang="el-GR" sz="4800" dirty="0">
                <a:solidFill>
                  <a:schemeClr val="tx1"/>
                </a:solidFill>
                <a:latin typeface="Arial" panose="020B0604020202020204" pitchFamily="34" charset="0"/>
                <a:cs typeface="Arial" panose="020B0604020202020204" pitchFamily="34" charset="0"/>
              </a:rPr>
              <a:t>Πληροφορίες που</a:t>
            </a:r>
            <a:r>
              <a:rPr lang="en-US" sz="4800" dirty="0">
                <a:solidFill>
                  <a:schemeClr val="tx1"/>
                </a:solidFill>
                <a:latin typeface="Arial" panose="020B0604020202020204" pitchFamily="34" charset="0"/>
                <a:cs typeface="Arial" panose="020B0604020202020204" pitchFamily="34" charset="0"/>
              </a:rPr>
              <a:t> </a:t>
            </a:r>
            <a:r>
              <a:rPr lang="el-GR" sz="4800" dirty="0">
                <a:solidFill>
                  <a:schemeClr val="tx1"/>
                </a:solidFill>
                <a:latin typeface="Arial" panose="020B0604020202020204" pitchFamily="34" charset="0"/>
                <a:cs typeface="Arial" panose="020B0604020202020204" pitchFamily="34" charset="0"/>
              </a:rPr>
              <a:t>η αποκάλυψη τους πιθανόν να επηρεάσει: </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Άμυνα</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Διεθνείς σχέσεις</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Οικονομία</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Αρμοδιότητες ελέγχου</a:t>
            </a:r>
            <a:endParaRPr lang="en-US" sz="4800" dirty="0">
              <a:solidFill>
                <a:schemeClr val="tx1"/>
              </a:solidFill>
              <a:latin typeface="Arial" panose="020B0604020202020204" pitchFamily="34" charset="0"/>
              <a:cs typeface="Arial" panose="020B0604020202020204" pitchFamily="34" charset="0"/>
            </a:endParaRP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Ασφάλεια και υγεία ατόμου</a:t>
            </a:r>
          </a:p>
          <a:p>
            <a:pPr algn="just"/>
            <a:r>
              <a:rPr lang="el-GR" sz="4800" dirty="0">
                <a:solidFill>
                  <a:schemeClr val="tx1"/>
                </a:solidFill>
                <a:latin typeface="Arial" panose="020B0604020202020204" pitchFamily="34" charset="0"/>
                <a:cs typeface="Arial" panose="020B0604020202020204" pitchFamily="34" charset="0"/>
              </a:rPr>
              <a:t>Πληροφορίες</a:t>
            </a:r>
            <a:r>
              <a:rPr lang="en-US" sz="4800" dirty="0">
                <a:solidFill>
                  <a:schemeClr val="tx1"/>
                </a:solidFill>
                <a:latin typeface="Arial" panose="020B0604020202020204" pitchFamily="34" charset="0"/>
                <a:cs typeface="Arial" panose="020B0604020202020204" pitchFamily="34" charset="0"/>
              </a:rPr>
              <a:t> </a:t>
            </a:r>
            <a:r>
              <a:rPr lang="el-GR" sz="4800" dirty="0">
                <a:solidFill>
                  <a:schemeClr val="tx1"/>
                </a:solidFill>
                <a:latin typeface="Arial" panose="020B0604020202020204" pitchFamily="34" charset="0"/>
                <a:cs typeface="Arial" panose="020B0604020202020204" pitchFamily="34" charset="0"/>
              </a:rPr>
              <a:t>που αφορούν:</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Έρευνες και διαδικασίες που διεξάγονται από δημόσιες αρχές</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Εφαρμογή εκτελεστικών εξουσιών κατοχυρωμένων δια νόμου</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Διαμόρφωση κυβερνητικής πολιτικής</a:t>
            </a:r>
          </a:p>
          <a:p>
            <a:pPr lvl="1">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Ασφάλεια και υγεία των πολιτών</a:t>
            </a:r>
          </a:p>
          <a:p>
            <a:pPr lvl="0" algn="just"/>
            <a:r>
              <a:rPr lang="el-GR" sz="4800" dirty="0">
                <a:solidFill>
                  <a:schemeClr val="tx1"/>
                </a:solidFill>
                <a:latin typeface="Arial" panose="020B0604020202020204" pitchFamily="34" charset="0"/>
                <a:cs typeface="Arial" panose="020B0604020202020204" pitchFamily="34" charset="0"/>
              </a:rPr>
              <a:t>Πληροφορίες που έχουν αποκτηθεί ή καταγραφεί  για: </a:t>
            </a:r>
          </a:p>
          <a:p>
            <a:pPr lvl="1" algn="just">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Ανακρίσεις</a:t>
            </a:r>
          </a:p>
          <a:p>
            <a:pPr lvl="1" algn="just">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Ποινικές διαδικασίες</a:t>
            </a:r>
          </a:p>
          <a:p>
            <a:pPr lvl="1" algn="just">
              <a:buFont typeface="Courier New" panose="02070309020205020404" pitchFamily="49" charset="0"/>
              <a:buChar char="o"/>
            </a:pPr>
            <a:r>
              <a:rPr lang="el-GR" sz="4800" dirty="0">
                <a:solidFill>
                  <a:schemeClr val="tx1"/>
                </a:solidFill>
                <a:latin typeface="Arial" panose="020B0604020202020204" pitchFamily="34" charset="0"/>
                <a:cs typeface="Arial" panose="020B0604020202020204" pitchFamily="34" charset="0"/>
              </a:rPr>
              <a:t>Αστικές διαδικασίες</a:t>
            </a:r>
          </a:p>
          <a:p>
            <a:pPr marL="0" indent="0">
              <a:buNone/>
            </a:pPr>
            <a:endParaRPr lang="el-GR" dirty="0"/>
          </a:p>
        </p:txBody>
      </p:sp>
      <p:pic>
        <p:nvPicPr>
          <p:cNvPr id="5" name="Picture 4">
            <a:extLst>
              <a:ext uri="{FF2B5EF4-FFF2-40B4-BE49-F238E27FC236}">
                <a16:creationId xmlns:a16="http://schemas.microsoft.com/office/drawing/2014/main" id="{CB25F29E-A4AE-4815-8D11-A33396B1ED18}"/>
              </a:ext>
            </a:extLst>
          </p:cNvPr>
          <p:cNvPicPr>
            <a:picLocks noChangeAspect="1"/>
          </p:cNvPicPr>
          <p:nvPr/>
        </p:nvPicPr>
        <p:blipFill>
          <a:blip r:embed="rId2"/>
          <a:stretch>
            <a:fillRect/>
          </a:stretch>
        </p:blipFill>
        <p:spPr>
          <a:xfrm>
            <a:off x="193120" y="6184849"/>
            <a:ext cx="570278" cy="570278"/>
          </a:xfrm>
          <a:prstGeom prst="rect">
            <a:avLst/>
          </a:prstGeom>
        </p:spPr>
      </p:pic>
      <p:sp>
        <p:nvSpPr>
          <p:cNvPr id="12" name="Title 11">
            <a:extLst>
              <a:ext uri="{FF2B5EF4-FFF2-40B4-BE49-F238E27FC236}">
                <a16:creationId xmlns:a16="http://schemas.microsoft.com/office/drawing/2014/main" id="{F351D4BF-A9E7-16E3-F92B-E5573B6F2832}"/>
              </a:ext>
            </a:extLst>
          </p:cNvPr>
          <p:cNvSpPr>
            <a:spLocks noGrp="1"/>
          </p:cNvSpPr>
          <p:nvPr>
            <p:ph type="title"/>
          </p:nvPr>
        </p:nvSpPr>
        <p:spPr/>
        <p:txBody>
          <a:bodyPr/>
          <a:lstStyle/>
          <a:p>
            <a:r>
              <a:rPr lang="el-GR" dirty="0">
                <a:solidFill>
                  <a:srgbClr val="E6E6E6"/>
                </a:solidFill>
              </a:rPr>
              <a:t>Μη απόλυτες εξαιρέσεις</a:t>
            </a:r>
            <a:br>
              <a:rPr lang="el-GR" dirty="0">
                <a:solidFill>
                  <a:srgbClr val="E6E6E6"/>
                </a:solidFill>
              </a:rPr>
            </a:br>
            <a:br>
              <a:rPr lang="el-GR" dirty="0">
                <a:solidFill>
                  <a:srgbClr val="E6E6E6"/>
                </a:solidFill>
              </a:rPr>
            </a:br>
            <a:r>
              <a:rPr lang="el-GR" dirty="0">
                <a:solidFill>
                  <a:srgbClr val="E6E6E6"/>
                </a:solidFill>
              </a:rPr>
              <a:t>Άρθρο 19(2)</a:t>
            </a:r>
          </a:p>
        </p:txBody>
      </p:sp>
    </p:spTree>
    <p:extLst>
      <p:ext uri="{BB962C8B-B14F-4D97-AF65-F5344CB8AC3E}">
        <p14:creationId xmlns:p14="http://schemas.microsoft.com/office/powerpoint/2010/main" val="1459859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92B64-E782-FC15-F82A-615FF3B33603}"/>
              </a:ext>
            </a:extLst>
          </p:cNvPr>
          <p:cNvSpPr>
            <a:spLocks noGrp="1"/>
          </p:cNvSpPr>
          <p:nvPr>
            <p:ph idx="1"/>
          </p:nvPr>
        </p:nvSpPr>
        <p:spPr>
          <a:xfrm>
            <a:off x="3869268" y="864108"/>
            <a:ext cx="7766262" cy="5120640"/>
          </a:xfrm>
        </p:spPr>
        <p:txBody>
          <a:bodyPr/>
          <a:lstStyle/>
          <a:p>
            <a:pPr marL="0" indent="0">
              <a:buNone/>
            </a:pPr>
            <a:endParaRPr lang="en-US" sz="3600" b="1" dirty="0">
              <a:solidFill>
                <a:schemeClr val="accent2">
                  <a:lumMod val="75000"/>
                </a:schemeClr>
              </a:solidFill>
              <a:latin typeface="Arial" panose="020B0604020202020204" pitchFamily="34" charset="0"/>
              <a:cs typeface="Arial" panose="020B0604020202020204" pitchFamily="34" charset="0"/>
            </a:endParaRPr>
          </a:p>
          <a:p>
            <a:pPr marL="0" indent="0">
              <a:buNone/>
            </a:pPr>
            <a:r>
              <a:rPr lang="el-GR" sz="3600" b="1" dirty="0">
                <a:solidFill>
                  <a:schemeClr val="accent2">
                    <a:lumMod val="75000"/>
                  </a:schemeClr>
                </a:solidFill>
                <a:latin typeface="Arial" panose="020B0604020202020204" pitchFamily="34" charset="0"/>
                <a:cs typeface="Arial" panose="020B0604020202020204" pitchFamily="34" charset="0"/>
              </a:rPr>
              <a:t>Ευχαριστώ για την προσοχή σας!</a:t>
            </a:r>
            <a:endParaRPr lang="en-US" sz="3600"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el-GR" dirty="0"/>
          </a:p>
        </p:txBody>
      </p:sp>
      <p:sp>
        <p:nvSpPr>
          <p:cNvPr id="2" name="Slide Number Placeholder 1">
            <a:extLst>
              <a:ext uri="{FF2B5EF4-FFF2-40B4-BE49-F238E27FC236}">
                <a16:creationId xmlns:a16="http://schemas.microsoft.com/office/drawing/2014/main" id="{3175F2E8-35F2-FB2B-8D03-F532088BF739}"/>
              </a:ext>
            </a:extLst>
          </p:cNvPr>
          <p:cNvSpPr>
            <a:spLocks noGrp="1"/>
          </p:cNvSpPr>
          <p:nvPr>
            <p:ph type="sldNum" sz="quarter" idx="12"/>
          </p:nvPr>
        </p:nvSpPr>
        <p:spPr/>
        <p:txBody>
          <a:bodyPr/>
          <a:lstStyle/>
          <a:p>
            <a:fld id="{08AB70BE-1769-45B8-85A6-0C837432C7E6}" type="slidenum">
              <a:rPr lang="en-US" smtClean="0"/>
              <a:t>22</a:t>
            </a:fld>
            <a:endParaRPr lang="en-US"/>
          </a:p>
        </p:txBody>
      </p:sp>
      <p:pic>
        <p:nvPicPr>
          <p:cNvPr id="5" name="Picture 4">
            <a:extLst>
              <a:ext uri="{FF2B5EF4-FFF2-40B4-BE49-F238E27FC236}">
                <a16:creationId xmlns:a16="http://schemas.microsoft.com/office/drawing/2014/main" id="{6D584B59-B397-BCF9-A2E9-1937DCAB9C88}"/>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4221120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666A5-FE26-0E2B-4765-C6ADC31C9FF1}"/>
              </a:ext>
            </a:extLst>
          </p:cNvPr>
          <p:cNvSpPr>
            <a:spLocks noGrp="1"/>
          </p:cNvSpPr>
          <p:nvPr>
            <p:ph idx="1"/>
          </p:nvPr>
        </p:nvSpPr>
        <p:spPr>
          <a:xfrm>
            <a:off x="3565321" y="1319169"/>
            <a:ext cx="4043493" cy="3860639"/>
          </a:xfrm>
        </p:spPr>
        <p:txBody>
          <a:bodyPr>
            <a:normAutofit lnSpcReduction="10000"/>
          </a:bodyPr>
          <a:lstStyle/>
          <a:p>
            <a:pPr marL="0" indent="0">
              <a:buNone/>
            </a:pPr>
            <a:r>
              <a:rPr lang="el-GR" sz="1600" b="1" dirty="0">
                <a:solidFill>
                  <a:srgbClr val="18818C"/>
                </a:solidFill>
                <a:latin typeface="Arial" panose="020B0604020202020204" pitchFamily="34" charset="0"/>
                <a:cs typeface="Arial" panose="020B0604020202020204" pitchFamily="34" charset="0"/>
              </a:rPr>
              <a:t>Γραφείο Επιτρόπου Προστασίας</a:t>
            </a:r>
          </a:p>
          <a:p>
            <a:pPr marL="0" indent="0">
              <a:buNone/>
            </a:pPr>
            <a:r>
              <a:rPr lang="el-GR" sz="1600" b="1" dirty="0">
                <a:solidFill>
                  <a:srgbClr val="18818C"/>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1600" dirty="0">
              <a:solidFill>
                <a:srgbClr val="18818C"/>
              </a:solidFill>
              <a:latin typeface="Arial" panose="020B0604020202020204" pitchFamily="34" charset="0"/>
              <a:cs typeface="Arial" panose="020B0604020202020204" pitchFamily="34" charset="0"/>
            </a:endParaRPr>
          </a:p>
          <a:p>
            <a:pPr marL="0" indent="0">
              <a:buNone/>
            </a:pPr>
            <a:r>
              <a:rPr lang="el-GR" sz="1600" dirty="0">
                <a:solidFill>
                  <a:srgbClr val="18818C"/>
                </a:solidFill>
                <a:latin typeface="Arial" panose="020B0604020202020204" pitchFamily="34" charset="0"/>
                <a:cs typeface="Arial" panose="020B0604020202020204" pitchFamily="34" charset="0"/>
              </a:rPr>
              <a:t>Κυπράνορος 15, 1061 Λευκωσία</a:t>
            </a:r>
          </a:p>
          <a:p>
            <a:pPr marL="0" indent="0">
              <a:buNone/>
            </a:pPr>
            <a:r>
              <a:rPr lang="el-GR" sz="1600" dirty="0">
                <a:solidFill>
                  <a:srgbClr val="18818C"/>
                </a:solidFill>
                <a:latin typeface="Arial" panose="020B0604020202020204" pitchFamily="34" charset="0"/>
                <a:cs typeface="Arial" panose="020B0604020202020204" pitchFamily="34" charset="0"/>
              </a:rPr>
              <a:t>Τ.Θ. 23378, 1682 Λευκωσία</a:t>
            </a:r>
          </a:p>
          <a:p>
            <a:pPr marL="0" indent="0">
              <a:buNone/>
            </a:pPr>
            <a:endParaRPr lang="el-GR" sz="1600" dirty="0">
              <a:solidFill>
                <a:srgbClr val="18818C"/>
              </a:solidFill>
              <a:latin typeface="Arial" panose="020B0604020202020204" pitchFamily="34" charset="0"/>
              <a:cs typeface="Arial" panose="020B0604020202020204" pitchFamily="34" charset="0"/>
            </a:endParaRPr>
          </a:p>
          <a:p>
            <a:pPr marL="0" indent="0">
              <a:buNone/>
            </a:pPr>
            <a:r>
              <a:rPr lang="el-GR" sz="1600" dirty="0" err="1">
                <a:solidFill>
                  <a:srgbClr val="18818C"/>
                </a:solidFill>
                <a:latin typeface="Arial" panose="020B0604020202020204" pitchFamily="34" charset="0"/>
                <a:cs typeface="Arial" panose="020B0604020202020204" pitchFamily="34" charset="0"/>
              </a:rPr>
              <a:t>Τηλ</a:t>
            </a:r>
            <a:r>
              <a:rPr lang="el-GR" sz="1600" dirty="0">
                <a:solidFill>
                  <a:srgbClr val="18818C"/>
                </a:solidFill>
                <a:latin typeface="Arial" panose="020B0604020202020204" pitchFamily="34" charset="0"/>
                <a:cs typeface="Arial" panose="020B0604020202020204" pitchFamily="34" charset="0"/>
              </a:rPr>
              <a:t>.: 22818456, Φαξ: 22304565</a:t>
            </a:r>
          </a:p>
          <a:p>
            <a:pPr marL="0" indent="0">
              <a:buNone/>
            </a:pPr>
            <a:r>
              <a:rPr lang="el-GR" sz="1600" dirty="0">
                <a:solidFill>
                  <a:srgbClr val="18818C"/>
                </a:solidFill>
                <a:latin typeface="Arial" panose="020B0604020202020204" pitchFamily="34" charset="0"/>
                <a:cs typeface="Arial" panose="020B0604020202020204" pitchFamily="34" charset="0"/>
              </a:rPr>
              <a:t>E-</a:t>
            </a:r>
            <a:r>
              <a:rPr lang="el-GR" sz="1600" dirty="0" err="1">
                <a:solidFill>
                  <a:srgbClr val="18818C"/>
                </a:solidFill>
                <a:latin typeface="Arial" panose="020B0604020202020204" pitchFamily="34" charset="0"/>
                <a:cs typeface="Arial" panose="020B0604020202020204" pitchFamily="34" charset="0"/>
              </a:rPr>
              <a:t>mail</a:t>
            </a:r>
            <a:r>
              <a:rPr lang="el-GR" sz="1600" dirty="0">
                <a:solidFill>
                  <a:srgbClr val="18818C"/>
                </a:solidFill>
                <a:latin typeface="Arial" panose="020B0604020202020204" pitchFamily="34" charset="0"/>
                <a:cs typeface="Arial" panose="020B0604020202020204" pitchFamily="34" charset="0"/>
              </a:rPr>
              <a:t>: </a:t>
            </a:r>
            <a:r>
              <a:rPr lang="el-GR" sz="1600" u="sng" dirty="0">
                <a:solidFill>
                  <a:srgbClr val="18818C"/>
                </a:solidFill>
                <a:latin typeface="Arial" panose="020B0604020202020204" pitchFamily="34" charset="0"/>
                <a:cs typeface="Arial" panose="020B0604020202020204" pitchFamily="34" charset="0"/>
              </a:rPr>
              <a:t>commissioner@dataprotection.gov.cy</a:t>
            </a:r>
          </a:p>
          <a:p>
            <a:pPr marL="0" indent="0">
              <a:buNone/>
            </a:pPr>
            <a:endParaRPr lang="el-GR" sz="1600" dirty="0">
              <a:solidFill>
                <a:srgbClr val="18818C"/>
              </a:solidFill>
              <a:latin typeface="Arial" panose="020B0604020202020204" pitchFamily="34" charset="0"/>
              <a:cs typeface="Arial" panose="020B0604020202020204" pitchFamily="34" charset="0"/>
            </a:endParaRPr>
          </a:p>
          <a:p>
            <a:pPr marL="0" indent="0">
              <a:buNone/>
            </a:pPr>
            <a:r>
              <a:rPr lang="el-GR" sz="1600" dirty="0">
                <a:solidFill>
                  <a:srgbClr val="18818C"/>
                </a:solidFill>
                <a:latin typeface="Arial" panose="020B0604020202020204" pitchFamily="34" charset="0"/>
                <a:cs typeface="Arial" panose="020B0604020202020204" pitchFamily="34" charset="0"/>
              </a:rPr>
              <a:t>www.dataprotection.gov.cy </a:t>
            </a:r>
          </a:p>
          <a:p>
            <a:endParaRPr lang="el-GR" dirty="0"/>
          </a:p>
        </p:txBody>
      </p:sp>
      <p:sp>
        <p:nvSpPr>
          <p:cNvPr id="2" name="Slide Number Placeholder 1">
            <a:extLst>
              <a:ext uri="{FF2B5EF4-FFF2-40B4-BE49-F238E27FC236}">
                <a16:creationId xmlns:a16="http://schemas.microsoft.com/office/drawing/2014/main" id="{58164E80-ECCD-048F-4FBD-B85D7A6C6583}"/>
              </a:ext>
            </a:extLst>
          </p:cNvPr>
          <p:cNvSpPr>
            <a:spLocks noGrp="1"/>
          </p:cNvSpPr>
          <p:nvPr>
            <p:ph type="sldNum" sz="quarter" idx="12"/>
          </p:nvPr>
        </p:nvSpPr>
        <p:spPr/>
        <p:txBody>
          <a:bodyPr/>
          <a:lstStyle/>
          <a:p>
            <a:fld id="{08AB70BE-1769-45B8-85A6-0C837432C7E6}" type="slidenum">
              <a:rPr lang="en-US" smtClean="0"/>
              <a:t>23</a:t>
            </a:fld>
            <a:endParaRPr lang="en-US"/>
          </a:p>
        </p:txBody>
      </p:sp>
      <p:sp>
        <p:nvSpPr>
          <p:cNvPr id="6" name="TextBox 5">
            <a:extLst>
              <a:ext uri="{FF2B5EF4-FFF2-40B4-BE49-F238E27FC236}">
                <a16:creationId xmlns:a16="http://schemas.microsoft.com/office/drawing/2014/main" id="{1B3FBDFC-017F-6880-B655-DC0E655603EE}"/>
              </a:ext>
            </a:extLst>
          </p:cNvPr>
          <p:cNvSpPr txBox="1"/>
          <p:nvPr/>
        </p:nvSpPr>
        <p:spPr>
          <a:xfrm>
            <a:off x="7784983" y="957603"/>
            <a:ext cx="3716323" cy="4339650"/>
          </a:xfrm>
          <a:prstGeom prst="rect">
            <a:avLst/>
          </a:prstGeom>
          <a:noFill/>
        </p:spPr>
        <p:txBody>
          <a:bodyPr wrap="square" rtlCol="0">
            <a:spAutoFit/>
          </a:bodyPr>
          <a:lstStyle/>
          <a:p>
            <a:endParaRPr lang="en-US" dirty="0"/>
          </a:p>
          <a:p>
            <a:r>
              <a:rPr lang="el-GR" sz="1600" b="1" dirty="0">
                <a:solidFill>
                  <a:srgbClr val="18818C"/>
                </a:solidFill>
                <a:latin typeface="Arial" panose="020B0604020202020204" pitchFamily="34" charset="0"/>
                <a:cs typeface="Arial" panose="020B0604020202020204" pitchFamily="34" charset="0"/>
              </a:rPr>
              <a:t>Γραφείο Επιτρόπου Πληροφοριών</a:t>
            </a:r>
          </a:p>
          <a:p>
            <a:endParaRPr lang="en-US" sz="1600" dirty="0"/>
          </a:p>
          <a:p>
            <a:endParaRPr lang="el-GR" sz="1600" dirty="0">
              <a:solidFill>
                <a:srgbClr val="18818C"/>
              </a:solidFill>
              <a:latin typeface="Arial" panose="020B0604020202020204" pitchFamily="34" charset="0"/>
              <a:cs typeface="Arial" panose="020B0604020202020204" pitchFamily="34" charset="0"/>
            </a:endParaRPr>
          </a:p>
          <a:p>
            <a:endParaRPr lang="el-GR" sz="1600" dirty="0">
              <a:solidFill>
                <a:srgbClr val="18818C"/>
              </a:solidFill>
              <a:latin typeface="Arial" panose="020B0604020202020204" pitchFamily="34" charset="0"/>
              <a:cs typeface="Arial" panose="020B0604020202020204" pitchFamily="34" charset="0"/>
            </a:endParaRPr>
          </a:p>
          <a:p>
            <a:r>
              <a:rPr lang="el-GR" sz="1600" dirty="0" err="1">
                <a:solidFill>
                  <a:srgbClr val="18818C"/>
                </a:solidFill>
                <a:latin typeface="Arial" panose="020B0604020202020204" pitchFamily="34" charset="0"/>
                <a:cs typeface="Arial" panose="020B0604020202020204" pitchFamily="34" charset="0"/>
              </a:rPr>
              <a:t>Τηλ</a:t>
            </a:r>
            <a:r>
              <a:rPr lang="el-GR" sz="1600" dirty="0">
                <a:solidFill>
                  <a:srgbClr val="18818C"/>
                </a:solidFill>
                <a:latin typeface="Arial" panose="020B0604020202020204" pitchFamily="34" charset="0"/>
                <a:cs typeface="Arial" panose="020B0604020202020204" pitchFamily="34" charset="0"/>
              </a:rPr>
              <a:t>.: 22309000</a:t>
            </a:r>
            <a:endParaRPr lang="en-US" sz="1600" dirty="0">
              <a:solidFill>
                <a:srgbClr val="18818C"/>
              </a:solidFill>
              <a:latin typeface="Arial" panose="020B0604020202020204" pitchFamily="34" charset="0"/>
              <a:cs typeface="Arial" panose="020B0604020202020204" pitchFamily="34" charset="0"/>
            </a:endParaRPr>
          </a:p>
          <a:p>
            <a:r>
              <a:rPr lang="el-GR" sz="1600" dirty="0">
                <a:solidFill>
                  <a:srgbClr val="18818C"/>
                </a:solidFill>
                <a:latin typeface="Arial" panose="020B0604020202020204" pitchFamily="34" charset="0"/>
                <a:cs typeface="Arial" panose="020B0604020202020204" pitchFamily="34" charset="0"/>
              </a:rPr>
              <a:t>Φαξ: 22309001</a:t>
            </a:r>
          </a:p>
          <a:p>
            <a:endParaRPr lang="el-GR" sz="1600" dirty="0">
              <a:solidFill>
                <a:srgbClr val="18818C"/>
              </a:solidFill>
              <a:latin typeface="Arial" panose="020B0604020202020204" pitchFamily="34" charset="0"/>
              <a:cs typeface="Arial" panose="020B0604020202020204" pitchFamily="34" charset="0"/>
            </a:endParaRPr>
          </a:p>
          <a:p>
            <a:endParaRPr lang="en-US" sz="1600" dirty="0">
              <a:solidFill>
                <a:srgbClr val="18818C"/>
              </a:solidFill>
              <a:latin typeface="Arial" panose="020B0604020202020204" pitchFamily="34" charset="0"/>
              <a:cs typeface="Arial" panose="020B0604020202020204" pitchFamily="34" charset="0"/>
            </a:endParaRPr>
          </a:p>
          <a:p>
            <a:endParaRPr lang="en-US" sz="1600" dirty="0">
              <a:solidFill>
                <a:srgbClr val="18818C"/>
              </a:solidFill>
              <a:latin typeface="Arial" panose="020B0604020202020204" pitchFamily="34" charset="0"/>
              <a:cs typeface="Arial" panose="020B0604020202020204" pitchFamily="34" charset="0"/>
            </a:endParaRPr>
          </a:p>
          <a:p>
            <a:r>
              <a:rPr lang="en-US" sz="1600" dirty="0">
                <a:solidFill>
                  <a:srgbClr val="18818C"/>
                </a:solidFill>
                <a:latin typeface="Arial" panose="020B0604020202020204" pitchFamily="34" charset="0"/>
                <a:cs typeface="Arial" panose="020B0604020202020204" pitchFamily="34" charset="0"/>
              </a:rPr>
              <a:t>E-mail: </a:t>
            </a:r>
            <a:r>
              <a:rPr lang="en-US" sz="1600" u="sng" dirty="0">
                <a:solidFill>
                  <a:srgbClr val="18818C"/>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commissioner@informationcommissioner.gov.cy</a:t>
            </a:r>
            <a:endParaRPr lang="en-US" sz="1600" u="sng" dirty="0">
              <a:solidFill>
                <a:srgbClr val="18818C"/>
              </a:solidFill>
              <a:latin typeface="Arial" panose="020B0604020202020204" pitchFamily="34" charset="0"/>
              <a:cs typeface="Arial" panose="020B0604020202020204" pitchFamily="34" charset="0"/>
            </a:endParaRPr>
          </a:p>
          <a:p>
            <a:endParaRPr lang="en-US" sz="1600" u="sng" dirty="0">
              <a:solidFill>
                <a:srgbClr val="18818C"/>
              </a:solidFill>
              <a:latin typeface="Arial" panose="020B0604020202020204" pitchFamily="34" charset="0"/>
              <a:cs typeface="Arial" panose="020B0604020202020204" pitchFamily="34" charset="0"/>
            </a:endParaRPr>
          </a:p>
          <a:p>
            <a:endParaRPr lang="en-US" sz="1600" dirty="0">
              <a:solidFill>
                <a:srgbClr val="18818C"/>
              </a:solidFill>
              <a:latin typeface="Arial" panose="020B0604020202020204" pitchFamily="34" charset="0"/>
              <a:cs typeface="Arial" panose="020B0604020202020204" pitchFamily="34" charset="0"/>
            </a:endParaRPr>
          </a:p>
          <a:p>
            <a:r>
              <a:rPr lang="en-US" sz="1600" dirty="0">
                <a:solidFill>
                  <a:srgbClr val="18818C"/>
                </a:solidFill>
                <a:latin typeface="Arial" panose="020B0604020202020204" pitchFamily="34" charset="0"/>
                <a:cs typeface="Arial" panose="020B0604020202020204" pitchFamily="34" charset="0"/>
              </a:rPr>
              <a:t>www.informationcommissioner.gov.cy</a:t>
            </a:r>
            <a:endParaRPr lang="el-GR" sz="1600" dirty="0">
              <a:solidFill>
                <a:srgbClr val="18818C"/>
              </a:solidFill>
              <a:latin typeface="Arial" panose="020B0604020202020204" pitchFamily="34" charset="0"/>
              <a:cs typeface="Arial" panose="020B0604020202020204" pitchFamily="34" charset="0"/>
            </a:endParaRPr>
          </a:p>
          <a:p>
            <a:endParaRPr lang="el-GR" dirty="0"/>
          </a:p>
        </p:txBody>
      </p:sp>
      <p:pic>
        <p:nvPicPr>
          <p:cNvPr id="5" name="Picture 4">
            <a:extLst>
              <a:ext uri="{FF2B5EF4-FFF2-40B4-BE49-F238E27FC236}">
                <a16:creationId xmlns:a16="http://schemas.microsoft.com/office/drawing/2014/main" id="{C3BE48E2-2B67-C73C-9F1C-3EA514A4F4B1}"/>
              </a:ext>
            </a:extLst>
          </p:cNvPr>
          <p:cNvPicPr>
            <a:picLocks noChangeAspect="1"/>
          </p:cNvPicPr>
          <p:nvPr/>
        </p:nvPicPr>
        <p:blipFill>
          <a:blip r:embed="rId3"/>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50849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AC41A1-9FCA-AF98-F633-CCC6B582B5E4}"/>
              </a:ext>
            </a:extLst>
          </p:cNvPr>
          <p:cNvSpPr>
            <a:spLocks noGrp="1"/>
          </p:cNvSpPr>
          <p:nvPr>
            <p:ph idx="1"/>
          </p:nvPr>
        </p:nvSpPr>
        <p:spPr>
          <a:xfrm>
            <a:off x="3734626" y="764418"/>
            <a:ext cx="7531790" cy="5211718"/>
          </a:xfrm>
        </p:spPr>
        <p:txBody>
          <a:bodyPr>
            <a:normAutofit/>
          </a:bodyPr>
          <a:lstStyle/>
          <a:p>
            <a:pPr marL="0" indent="0" algn="just">
              <a:lnSpc>
                <a:spcPct val="100000"/>
              </a:lnSpc>
              <a:spcBef>
                <a:spcPct val="0"/>
              </a:spcBef>
              <a:buNone/>
            </a:pPr>
            <a:r>
              <a:rPr lang="el-GR" sz="2200" b="1" dirty="0">
                <a:solidFill>
                  <a:srgbClr val="18818C"/>
                </a:solidFill>
                <a:latin typeface="Arial" panose="020B0604020202020204" pitchFamily="34" charset="0"/>
                <a:ea typeface="+mj-ea"/>
                <a:cs typeface="Arial" panose="020B0604020202020204" pitchFamily="34" charset="0"/>
              </a:rPr>
              <a:t>Ευρωπαϊκή Σύμβαση Δικαιωμάτων του Ανθρώπου</a:t>
            </a:r>
          </a:p>
          <a:p>
            <a:pPr marL="0" indent="0" algn="just">
              <a:buNone/>
            </a:pPr>
            <a:r>
              <a:rPr lang="el-GR" sz="2200" dirty="0">
                <a:solidFill>
                  <a:schemeClr val="tx1"/>
                </a:solidFill>
                <a:latin typeface="Arial" panose="020B0604020202020204" pitchFamily="34" charset="0"/>
                <a:cs typeface="Arial" panose="020B0604020202020204" pitchFamily="34" charset="0"/>
              </a:rPr>
              <a:t>Άρθρο 8: Δικαίωμα σεβασμού της ιδιωτικής και οικογενειακής ζωής</a:t>
            </a:r>
          </a:p>
          <a:p>
            <a:pPr marL="0" indent="0" algn="just">
              <a:buNone/>
            </a:pPr>
            <a:r>
              <a:rPr lang="el-GR" sz="2200" b="1" dirty="0">
                <a:solidFill>
                  <a:srgbClr val="18818C"/>
                </a:solidFill>
                <a:latin typeface="Arial" panose="020B0604020202020204" pitchFamily="34" charset="0"/>
                <a:ea typeface="+mj-ea"/>
                <a:cs typeface="Arial" panose="020B0604020202020204" pitchFamily="34" charset="0"/>
              </a:rPr>
              <a:t>Χάρτης των θεμελιωδών δικαιωμάτων της Ευρωπαϊκής Ένωσης</a:t>
            </a:r>
          </a:p>
          <a:p>
            <a:pPr marL="0" indent="0" algn="just">
              <a:buNone/>
            </a:pPr>
            <a:r>
              <a:rPr lang="el-GR" sz="2200" dirty="0">
                <a:solidFill>
                  <a:srgbClr val="000000"/>
                </a:solidFill>
                <a:effectLst/>
                <a:latin typeface="Arial" panose="020B0604020202020204" pitchFamily="34" charset="0"/>
                <a:cs typeface="Arial" panose="020B0604020202020204" pitchFamily="34" charset="0"/>
              </a:rPr>
              <a:t>Άρθρο 7: Σεβασμός της ιδιωτικής και οικογενειακής ζωής</a:t>
            </a:r>
          </a:p>
          <a:p>
            <a:pPr marL="0" indent="0" algn="just">
              <a:buNone/>
            </a:pPr>
            <a:r>
              <a:rPr lang="el-GR" sz="2200" dirty="0">
                <a:solidFill>
                  <a:srgbClr val="000000"/>
                </a:solidFill>
                <a:effectLst/>
                <a:latin typeface="Arial" panose="020B0604020202020204" pitchFamily="34" charset="0"/>
                <a:cs typeface="Arial" panose="020B0604020202020204" pitchFamily="34" charset="0"/>
              </a:rPr>
              <a:t>Άρθρο 8: Προστασία των δεδομένων προσωπικού χαρακτήρα</a:t>
            </a:r>
          </a:p>
          <a:p>
            <a:pPr marL="0" indent="0" algn="just">
              <a:buNone/>
            </a:pPr>
            <a:r>
              <a:rPr lang="el-GR" sz="2200" b="1" dirty="0">
                <a:solidFill>
                  <a:srgbClr val="18818C"/>
                </a:solidFill>
                <a:latin typeface="Arial" panose="020B0604020202020204" pitchFamily="34" charset="0"/>
                <a:ea typeface="+mj-ea"/>
                <a:cs typeface="Arial" panose="020B0604020202020204" pitchFamily="34" charset="0"/>
              </a:rPr>
              <a:t>Σύνταγμα της Κυπριακής Δημοκρατίας</a:t>
            </a:r>
          </a:p>
          <a:p>
            <a:pPr marL="0" indent="0" algn="just">
              <a:buNone/>
            </a:pPr>
            <a:r>
              <a:rPr lang="el-GR" sz="2200" b="0" i="0" dirty="0">
                <a:solidFill>
                  <a:schemeClr val="tx1"/>
                </a:solidFill>
                <a:effectLst/>
                <a:latin typeface="Arial" panose="020B0604020202020204" pitchFamily="34" charset="0"/>
                <a:cs typeface="Arial" panose="020B0604020202020204" pitchFamily="34" charset="0"/>
              </a:rPr>
              <a:t>Άρθρο 15: Σεβασμός στην ιδιωτική και οικογενειακή ζωή </a:t>
            </a:r>
          </a:p>
          <a:p>
            <a:pPr marL="0" indent="0" algn="just">
              <a:buNone/>
            </a:pPr>
            <a:r>
              <a:rPr lang="el-GR" sz="2200" b="0" i="0" dirty="0">
                <a:solidFill>
                  <a:schemeClr val="tx1"/>
                </a:solidFill>
                <a:effectLst/>
                <a:latin typeface="Arial" panose="020B0604020202020204" pitchFamily="34" charset="0"/>
                <a:cs typeface="Arial" panose="020B0604020202020204" pitchFamily="34" charset="0"/>
              </a:rPr>
              <a:t>Άρθρο 17: Απόρρητο της αλληλογραφίας και κάθε άλλης μορφής επικοινωνίας</a:t>
            </a:r>
            <a:endParaRPr lang="el-GR" sz="2200" b="1" i="0" dirty="0">
              <a:solidFill>
                <a:schemeClr val="tx1"/>
              </a:solidFill>
              <a:effectLst/>
              <a:latin typeface="Arial" panose="020B0604020202020204" pitchFamily="34" charset="0"/>
              <a:cs typeface="Arial" panose="020B0604020202020204" pitchFamily="34" charset="0"/>
            </a:endParaRPr>
          </a:p>
          <a:p>
            <a:pPr marL="0" indent="0">
              <a:buNone/>
            </a:pPr>
            <a:endParaRPr lang="el-GR" dirty="0"/>
          </a:p>
        </p:txBody>
      </p:sp>
      <p:sp>
        <p:nvSpPr>
          <p:cNvPr id="4" name="Slide Number Placeholder 3">
            <a:extLst>
              <a:ext uri="{FF2B5EF4-FFF2-40B4-BE49-F238E27FC236}">
                <a16:creationId xmlns:a16="http://schemas.microsoft.com/office/drawing/2014/main" id="{25347B56-F1BF-8FC2-57C0-139A4EB98BB0}"/>
              </a:ext>
            </a:extLst>
          </p:cNvPr>
          <p:cNvSpPr>
            <a:spLocks noGrp="1"/>
          </p:cNvSpPr>
          <p:nvPr>
            <p:ph type="sldNum" sz="quarter" idx="12"/>
          </p:nvPr>
        </p:nvSpPr>
        <p:spPr/>
        <p:txBody>
          <a:bodyPr/>
          <a:lstStyle/>
          <a:p>
            <a:fld id="{08AB70BE-1769-45B8-85A6-0C837432C7E6}" type="slidenum">
              <a:rPr lang="en-US" smtClean="0"/>
              <a:t>3</a:t>
            </a:fld>
            <a:endParaRPr lang="en-US" dirty="0"/>
          </a:p>
        </p:txBody>
      </p:sp>
      <p:pic>
        <p:nvPicPr>
          <p:cNvPr id="2" name="Picture 1">
            <a:extLst>
              <a:ext uri="{FF2B5EF4-FFF2-40B4-BE49-F238E27FC236}">
                <a16:creationId xmlns:a16="http://schemas.microsoft.com/office/drawing/2014/main" id="{C0DA1D74-F5B7-B6A0-AC4A-8E7593A2346C}"/>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39319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783B6-7779-CFD4-5521-B67456F54780}"/>
              </a:ext>
            </a:extLst>
          </p:cNvPr>
          <p:cNvSpPr>
            <a:spLocks noGrp="1"/>
          </p:cNvSpPr>
          <p:nvPr>
            <p:ph type="title"/>
          </p:nvPr>
        </p:nvSpPr>
        <p:spPr>
          <a:xfrm>
            <a:off x="68360" y="2854210"/>
            <a:ext cx="3203345" cy="1149580"/>
          </a:xfrm>
        </p:spPr>
        <p:txBody>
          <a:bodyPr/>
          <a:lstStyle/>
          <a:p>
            <a:pPr algn="ctr"/>
            <a:r>
              <a:rPr lang="el-GR" dirty="0">
                <a:solidFill>
                  <a:srgbClr val="E6E6E6"/>
                </a:solidFill>
              </a:rPr>
              <a:t>Βασικές έννοιες</a:t>
            </a:r>
          </a:p>
        </p:txBody>
      </p:sp>
      <p:sp>
        <p:nvSpPr>
          <p:cNvPr id="3" name="Content Placeholder 2">
            <a:extLst>
              <a:ext uri="{FF2B5EF4-FFF2-40B4-BE49-F238E27FC236}">
                <a16:creationId xmlns:a16="http://schemas.microsoft.com/office/drawing/2014/main" id="{6C473E83-E146-2B32-4D8A-089400C2CD6F}"/>
              </a:ext>
            </a:extLst>
          </p:cNvPr>
          <p:cNvSpPr>
            <a:spLocks noGrp="1"/>
          </p:cNvSpPr>
          <p:nvPr>
            <p:ph idx="1"/>
          </p:nvPr>
        </p:nvSpPr>
        <p:spPr>
          <a:xfrm>
            <a:off x="3869268" y="763111"/>
            <a:ext cx="7315200" cy="5120640"/>
          </a:xfrm>
        </p:spPr>
        <p:txBody>
          <a:bodyPr>
            <a:normAutofit/>
          </a:bodyPr>
          <a:lstStyle/>
          <a:p>
            <a:pPr algn="just"/>
            <a:r>
              <a:rPr lang="el-GR" sz="2200" b="1" dirty="0">
                <a:solidFill>
                  <a:srgbClr val="18818C"/>
                </a:solidFill>
                <a:latin typeface="Arial" panose="020B0604020202020204" pitchFamily="34" charset="0"/>
                <a:cs typeface="Arial" panose="020B0604020202020204" pitchFamily="34" charset="0"/>
              </a:rPr>
              <a:t>Δεδομένα προσωπικού χαρακτήρα</a:t>
            </a:r>
            <a:r>
              <a:rPr lang="el-GR" sz="2200" dirty="0">
                <a:solidFill>
                  <a:srgbClr val="18818C"/>
                </a:solidFill>
                <a:latin typeface="Arial" panose="020B0604020202020204" pitchFamily="34" charset="0"/>
                <a:cs typeface="Arial" panose="020B0604020202020204" pitchFamily="34" charset="0"/>
              </a:rPr>
              <a:t>:</a:t>
            </a:r>
            <a:r>
              <a:rPr lang="el-GR" sz="2200" dirty="0">
                <a:solidFill>
                  <a:srgbClr val="4B6760"/>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κάθε πληροφορία που άμεσα ή έμμεσα ταυτοποιεί ή μπορεί να ταυτοποιήσει ένα φυσικό πρόσωπο εν ζωή («υποκείμενο των δεδομένων») </a:t>
            </a: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r>
              <a:rPr lang="el-GR" sz="2200" b="1" dirty="0">
                <a:solidFill>
                  <a:srgbClr val="18818C"/>
                </a:solidFill>
                <a:latin typeface="Arial" panose="020B0604020202020204" pitchFamily="34" charset="0"/>
                <a:cs typeface="Arial" panose="020B0604020202020204" pitchFamily="34" charset="0"/>
              </a:rPr>
              <a:t>Επεξεργασία</a:t>
            </a:r>
            <a:r>
              <a:rPr lang="el-GR" sz="2200" dirty="0">
                <a:solidFill>
                  <a:srgbClr val="18818C"/>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κάθε πράξη ή σειρά πράξεων (π.χ. συλλογή, κοινοποίηση, διαγραφή </a:t>
            </a:r>
            <a:r>
              <a:rPr lang="el-GR" sz="2200" dirty="0" err="1">
                <a:solidFill>
                  <a:schemeClr val="tx1"/>
                </a:solidFill>
                <a:latin typeface="Arial" panose="020B0604020202020204" pitchFamily="34" charset="0"/>
                <a:cs typeface="Arial" panose="020B0604020202020204" pitchFamily="34" charset="0"/>
              </a:rPr>
              <a:t>κτλ</a:t>
            </a:r>
            <a:r>
              <a:rPr lang="el-GR" sz="2200" dirty="0">
                <a:solidFill>
                  <a:schemeClr val="tx1"/>
                </a:solidFill>
                <a:latin typeface="Arial" panose="020B0604020202020204" pitchFamily="34" charset="0"/>
                <a:cs typeface="Arial" panose="020B0604020202020204" pitchFamily="34" charset="0"/>
              </a:rPr>
              <a:t>) που πραγματοποιείται με ή χωρίς τη χρήση αυτοματοποιημένων μέσων, σε δεδομένα ή σε σύνολα δεδομένων προσωπικού χαρακτήρα</a:t>
            </a:r>
          </a:p>
          <a:p>
            <a:pPr marL="0" indent="0">
              <a:buNone/>
            </a:pPr>
            <a:endParaRPr lang="el-GR" dirty="0"/>
          </a:p>
        </p:txBody>
      </p:sp>
      <p:sp>
        <p:nvSpPr>
          <p:cNvPr id="5" name="Slide Number Placeholder 4">
            <a:extLst>
              <a:ext uri="{FF2B5EF4-FFF2-40B4-BE49-F238E27FC236}">
                <a16:creationId xmlns:a16="http://schemas.microsoft.com/office/drawing/2014/main" id="{4F57CF96-6B07-D626-758E-A21483979E29}"/>
              </a:ext>
            </a:extLst>
          </p:cNvPr>
          <p:cNvSpPr>
            <a:spLocks noGrp="1"/>
          </p:cNvSpPr>
          <p:nvPr>
            <p:ph type="sldNum" sz="quarter" idx="12"/>
          </p:nvPr>
        </p:nvSpPr>
        <p:spPr/>
        <p:txBody>
          <a:bodyPr/>
          <a:lstStyle/>
          <a:p>
            <a:fld id="{08AB70BE-1769-45B8-85A6-0C837432C7E6}" type="slidenum">
              <a:rPr lang="en-US" smtClean="0"/>
              <a:t>4</a:t>
            </a:fld>
            <a:endParaRPr lang="en-US"/>
          </a:p>
        </p:txBody>
      </p:sp>
      <p:pic>
        <p:nvPicPr>
          <p:cNvPr id="6" name="Picture 5">
            <a:extLst>
              <a:ext uri="{FF2B5EF4-FFF2-40B4-BE49-F238E27FC236}">
                <a16:creationId xmlns:a16="http://schemas.microsoft.com/office/drawing/2014/main" id="{4BE1A12A-A561-B8BB-6D94-985246EBDAE1}"/>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52957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8E57C0-3DF9-12CA-60FD-ED92018C7891}"/>
              </a:ext>
            </a:extLst>
          </p:cNvPr>
          <p:cNvSpPr>
            <a:spLocks noGrp="1"/>
          </p:cNvSpPr>
          <p:nvPr>
            <p:ph idx="1"/>
          </p:nvPr>
        </p:nvSpPr>
        <p:spPr>
          <a:xfrm>
            <a:off x="3624044" y="866162"/>
            <a:ext cx="7451306" cy="5125675"/>
          </a:xfrm>
        </p:spPr>
        <p:txBody>
          <a:bodyPr>
            <a:normAutofit lnSpcReduction="10000"/>
          </a:bodyPr>
          <a:lstStyle/>
          <a:p>
            <a:pPr algn="just"/>
            <a:r>
              <a:rPr lang="el-GR" sz="2200" b="1" dirty="0">
                <a:solidFill>
                  <a:srgbClr val="18818C"/>
                </a:solidFill>
                <a:latin typeface="Arial" panose="020B0604020202020204" pitchFamily="34" charset="0"/>
                <a:cs typeface="Arial" panose="020B0604020202020204" pitchFamily="34" charset="0"/>
              </a:rPr>
              <a:t>Υπεύθυνος επεξεργασίας</a:t>
            </a:r>
            <a:r>
              <a:rPr lang="el-GR" sz="2200" dirty="0">
                <a:solidFill>
                  <a:srgbClr val="23568E"/>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το φυσικό ή νομικό πρόσωπο, η δημόσια αρχή, η υπηρεσία ή άλλος φορέας που, μόνα τους ή από κοινού με άλλα, καθορίζουν τους σκοπούς και τον τρόπο επεξεργασίας των δεδομένων προσωπικού χαρακτήρα, τα μέσα για την επίτευξη των σκοπών αυτών, καθώς και την πολιτική και τα μέτρα ασφαλείας για τη διασφάλιση του απορρήτου και την προστασία των προσωπικών δεδομένων (Αρχή Ανάπτυξης Ανθρώπινου Δυναμικού)</a:t>
            </a:r>
          </a:p>
          <a:p>
            <a:pPr marL="0" indent="0" algn="just">
              <a:buNone/>
            </a:pPr>
            <a:endParaRPr lang="en-US" sz="2200" dirty="0">
              <a:latin typeface="Arial" panose="020B0604020202020204" pitchFamily="34" charset="0"/>
              <a:cs typeface="Arial" panose="020B0604020202020204" pitchFamily="34" charset="0"/>
            </a:endParaRPr>
          </a:p>
          <a:p>
            <a:pPr algn="just"/>
            <a:r>
              <a:rPr lang="el-GR" sz="2200" b="1" dirty="0">
                <a:solidFill>
                  <a:srgbClr val="18818C"/>
                </a:solidFill>
                <a:latin typeface="Arial" panose="020B0604020202020204" pitchFamily="34" charset="0"/>
                <a:cs typeface="Arial" panose="020B0604020202020204" pitchFamily="34" charset="0"/>
              </a:rPr>
              <a:t>Εκτελών την επεξεργασία</a:t>
            </a:r>
            <a:r>
              <a:rPr lang="el-GR" sz="2200" dirty="0">
                <a:solidFill>
                  <a:srgbClr val="18818C"/>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το φυσικό ή νομικό πρόσωπο, η δημόσια αρχή, η υπηρεσία ή άλλος φορέας που επεξεργάζεται δεδομένα προσωπικού χαρακτήρα για λογαριασμό του υπευθύνου επεξεργασίας. Μπορεί να είναι ο οποιοσδήποτε τρίτος που προέρχεται από τον ιδιωτικό τομέα ή και άλλο τμήμα του δημόσιου τομέα (αγορά υπηρεσιών από εταιρείες αναδόχους)</a:t>
            </a:r>
          </a:p>
          <a:p>
            <a:pPr marL="0" indent="0">
              <a:buNone/>
            </a:pPr>
            <a:endParaRPr lang="el-GR" dirty="0"/>
          </a:p>
        </p:txBody>
      </p:sp>
      <p:sp>
        <p:nvSpPr>
          <p:cNvPr id="2" name="Slide Number Placeholder 1">
            <a:extLst>
              <a:ext uri="{FF2B5EF4-FFF2-40B4-BE49-F238E27FC236}">
                <a16:creationId xmlns:a16="http://schemas.microsoft.com/office/drawing/2014/main" id="{E2F25571-33EA-849C-4AA2-DDF4FC8EF0A1}"/>
              </a:ext>
            </a:extLst>
          </p:cNvPr>
          <p:cNvSpPr>
            <a:spLocks noGrp="1"/>
          </p:cNvSpPr>
          <p:nvPr>
            <p:ph type="sldNum" sz="quarter" idx="12"/>
          </p:nvPr>
        </p:nvSpPr>
        <p:spPr/>
        <p:txBody>
          <a:bodyPr/>
          <a:lstStyle/>
          <a:p>
            <a:fld id="{08AB70BE-1769-45B8-85A6-0C837432C7E6}" type="slidenum">
              <a:rPr lang="en-US" smtClean="0"/>
              <a:t>5</a:t>
            </a:fld>
            <a:endParaRPr lang="en-US"/>
          </a:p>
        </p:txBody>
      </p:sp>
      <p:pic>
        <p:nvPicPr>
          <p:cNvPr id="5" name="Picture 4">
            <a:extLst>
              <a:ext uri="{FF2B5EF4-FFF2-40B4-BE49-F238E27FC236}">
                <a16:creationId xmlns:a16="http://schemas.microsoft.com/office/drawing/2014/main" id="{24DBC746-43B7-2DC7-EB96-AE94C55EEA51}"/>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52060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3FB95-5E59-EDFD-2436-2DC565A1C0B9}"/>
              </a:ext>
            </a:extLst>
          </p:cNvPr>
          <p:cNvSpPr>
            <a:spLocks noGrp="1"/>
          </p:cNvSpPr>
          <p:nvPr>
            <p:ph type="title"/>
          </p:nvPr>
        </p:nvSpPr>
        <p:spPr>
          <a:xfrm>
            <a:off x="261308" y="2078372"/>
            <a:ext cx="2947482" cy="2701256"/>
          </a:xfrm>
        </p:spPr>
        <p:txBody>
          <a:bodyPr/>
          <a:lstStyle/>
          <a:p>
            <a:r>
              <a:rPr lang="el-GR" dirty="0">
                <a:solidFill>
                  <a:srgbClr val="E6E6E6"/>
                </a:solidFill>
              </a:rPr>
              <a:t>Παραδείγματα επεξεργασίας προσωπικών </a:t>
            </a:r>
            <a:br>
              <a:rPr lang="el-GR" dirty="0">
                <a:solidFill>
                  <a:srgbClr val="E6E6E6"/>
                </a:solidFill>
              </a:rPr>
            </a:br>
            <a:r>
              <a:rPr lang="el-GR" dirty="0">
                <a:solidFill>
                  <a:srgbClr val="E6E6E6"/>
                </a:solidFill>
              </a:rPr>
              <a:t>δεδομένων</a:t>
            </a:r>
          </a:p>
        </p:txBody>
      </p:sp>
      <p:sp>
        <p:nvSpPr>
          <p:cNvPr id="3" name="Content Placeholder 2">
            <a:extLst>
              <a:ext uri="{FF2B5EF4-FFF2-40B4-BE49-F238E27FC236}">
                <a16:creationId xmlns:a16="http://schemas.microsoft.com/office/drawing/2014/main" id="{0A255A64-0504-A84A-FA85-056C80232C80}"/>
              </a:ext>
            </a:extLst>
          </p:cNvPr>
          <p:cNvSpPr>
            <a:spLocks noGrp="1"/>
          </p:cNvSpPr>
          <p:nvPr>
            <p:ph idx="1"/>
          </p:nvPr>
        </p:nvSpPr>
        <p:spPr>
          <a:xfrm>
            <a:off x="3723957" y="931934"/>
            <a:ext cx="7488125" cy="5252915"/>
          </a:xfrm>
        </p:spPr>
        <p:txBody>
          <a:bodyPr>
            <a:normAutofit fontScale="85000" lnSpcReduction="20000"/>
          </a:bodyPr>
          <a:lstStyle/>
          <a:p>
            <a:pPr marL="0" indent="0" algn="just">
              <a:spcBef>
                <a:spcPts val="600"/>
              </a:spcBef>
              <a:buNone/>
            </a:pPr>
            <a:r>
              <a:rPr lang="el-GR" sz="2400" dirty="0">
                <a:solidFill>
                  <a:schemeClr val="tx1"/>
                </a:solidFill>
                <a:latin typeface="Arial" panose="020B0604020202020204" pitchFamily="34" charset="0"/>
                <a:cs typeface="Arial" panose="020B0604020202020204" pitchFamily="34" charset="0"/>
              </a:rPr>
              <a:t>Συλλογή και επεξεργασία προσωπικών δεδομένων ατόμων, τα οποία συμμετέχουν σε προγράμματα κατάρτισης της </a:t>
            </a:r>
            <a:r>
              <a:rPr lang="el-GR" sz="2400" dirty="0" err="1">
                <a:solidFill>
                  <a:schemeClr val="tx1"/>
                </a:solidFill>
                <a:latin typeface="Arial" panose="020B0604020202020204" pitchFamily="34" charset="0"/>
                <a:cs typeface="Arial" panose="020B0604020202020204" pitchFamily="34" charset="0"/>
              </a:rPr>
              <a:t>ΑνΑΔ</a:t>
            </a:r>
            <a:r>
              <a:rPr lang="el-GR" sz="2400" dirty="0">
                <a:solidFill>
                  <a:schemeClr val="tx1"/>
                </a:solidFill>
                <a:latin typeface="Arial" panose="020B0604020202020204" pitchFamily="34" charset="0"/>
                <a:cs typeface="Arial" panose="020B0604020202020204" pitchFamily="34" charset="0"/>
              </a:rPr>
              <a:t>, δυνάμει του άρθρου 8 του περί Ανάπτυξης Ανθρώπινου Δυναμικού Νόμου του 1999 (125(I)/1999):</a:t>
            </a:r>
          </a:p>
          <a:p>
            <a:pPr marL="0" indent="0" algn="just">
              <a:spcBef>
                <a:spcPts val="600"/>
              </a:spcBef>
              <a:buNone/>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ονοματεπώνυμο</a:t>
            </a:r>
          </a:p>
          <a:p>
            <a:pPr marL="0" indent="0" algn="just">
              <a:spcBef>
                <a:spcPts val="600"/>
              </a:spcBef>
              <a:buNone/>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φύλο</a:t>
            </a:r>
          </a:p>
          <a:p>
            <a:pPr marL="0" indent="0" algn="just">
              <a:spcBef>
                <a:spcPts val="600"/>
              </a:spcBef>
              <a:buNone/>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ημερομηνία γέννησης</a:t>
            </a:r>
          </a:p>
          <a:p>
            <a:pPr algn="just">
              <a:spcBef>
                <a:spcPts val="600"/>
              </a:spcBef>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αριθμός ταυτότητας ή διαβατηρίου</a:t>
            </a:r>
          </a:p>
          <a:p>
            <a:pPr algn="just">
              <a:spcBef>
                <a:spcPts val="600"/>
              </a:spcBef>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αριθμός τηλεφώνου</a:t>
            </a:r>
          </a:p>
          <a:p>
            <a:pPr algn="just">
              <a:spcBef>
                <a:spcPts val="600"/>
              </a:spcBef>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ηλεκτρονική διεύθυνση</a:t>
            </a:r>
          </a:p>
          <a:p>
            <a:pPr algn="just">
              <a:spcBef>
                <a:spcPts val="600"/>
              </a:spcBef>
            </a:pPr>
            <a:endParaRPr lang="el-GR" sz="2400" dirty="0">
              <a:solidFill>
                <a:schemeClr val="tx1"/>
              </a:solidFill>
              <a:latin typeface="Arial" panose="020B0604020202020204" pitchFamily="34" charset="0"/>
              <a:cs typeface="Arial" panose="020B0604020202020204" pitchFamily="34" charset="0"/>
            </a:endParaRPr>
          </a:p>
          <a:p>
            <a:pPr algn="just">
              <a:spcBef>
                <a:spcPts val="600"/>
              </a:spcBef>
            </a:pPr>
            <a:r>
              <a:rPr lang="el-GR" sz="2400" dirty="0">
                <a:solidFill>
                  <a:schemeClr val="tx1"/>
                </a:solidFill>
                <a:latin typeface="Arial" panose="020B0604020202020204" pitchFamily="34" charset="0"/>
                <a:cs typeface="Arial" panose="020B0604020202020204" pitchFamily="34" charset="0"/>
              </a:rPr>
              <a:t>δεδομένα εκπαίδευσης και κατάρτισης</a:t>
            </a:r>
          </a:p>
          <a:p>
            <a:pPr marL="0" indent="0" algn="just">
              <a:spcBef>
                <a:spcPts val="600"/>
              </a:spcBef>
              <a:buNone/>
            </a:pPr>
            <a:endParaRPr lang="el-GR"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46D4DCF-CA69-6214-193B-EED41100642B}"/>
              </a:ext>
            </a:extLst>
          </p:cNvPr>
          <p:cNvSpPr>
            <a:spLocks noGrp="1"/>
          </p:cNvSpPr>
          <p:nvPr>
            <p:ph type="sldNum" sz="quarter" idx="12"/>
          </p:nvPr>
        </p:nvSpPr>
        <p:spPr/>
        <p:txBody>
          <a:bodyPr/>
          <a:lstStyle/>
          <a:p>
            <a:fld id="{08AB70BE-1769-45B8-85A6-0C837432C7E6}" type="slidenum">
              <a:rPr lang="en-US" smtClean="0"/>
              <a:t>6</a:t>
            </a:fld>
            <a:endParaRPr lang="en-US"/>
          </a:p>
        </p:txBody>
      </p:sp>
      <p:pic>
        <p:nvPicPr>
          <p:cNvPr id="6" name="Picture 5">
            <a:extLst>
              <a:ext uri="{FF2B5EF4-FFF2-40B4-BE49-F238E27FC236}">
                <a16:creationId xmlns:a16="http://schemas.microsoft.com/office/drawing/2014/main" id="{89580A96-7E40-01BB-5967-4DF672071B55}"/>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646360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FAAF-AA9F-9A11-70CC-5E95C7917CF5}"/>
              </a:ext>
            </a:extLst>
          </p:cNvPr>
          <p:cNvSpPr>
            <a:spLocks noGrp="1"/>
          </p:cNvSpPr>
          <p:nvPr>
            <p:ph type="title"/>
          </p:nvPr>
        </p:nvSpPr>
        <p:spPr>
          <a:xfrm>
            <a:off x="193120" y="2312886"/>
            <a:ext cx="2947482" cy="2223083"/>
          </a:xfrm>
        </p:spPr>
        <p:txBody>
          <a:bodyPr>
            <a:normAutofit fontScale="90000"/>
          </a:bodyPr>
          <a:lstStyle/>
          <a:p>
            <a:r>
              <a:rPr lang="el-GR" dirty="0">
                <a:solidFill>
                  <a:srgbClr val="E6E6E6"/>
                </a:solidFill>
              </a:rPr>
              <a:t>Βασικές Αρχές Επεξεργασίας Προσωπικών Δεδομένων </a:t>
            </a:r>
            <a:br>
              <a:rPr lang="el-GR" dirty="0">
                <a:solidFill>
                  <a:srgbClr val="E6E6E6"/>
                </a:solidFill>
              </a:rPr>
            </a:br>
            <a:br>
              <a:rPr lang="el-GR" dirty="0">
                <a:solidFill>
                  <a:srgbClr val="E6E6E6"/>
                </a:solidFill>
              </a:rPr>
            </a:br>
            <a:r>
              <a:rPr lang="el-GR" dirty="0">
                <a:solidFill>
                  <a:srgbClr val="E6E6E6"/>
                </a:solidFill>
              </a:rPr>
              <a:t>Άρθρο 5 του ΓΚΠΔ</a:t>
            </a:r>
          </a:p>
        </p:txBody>
      </p:sp>
      <p:sp>
        <p:nvSpPr>
          <p:cNvPr id="3" name="Content Placeholder 2">
            <a:extLst>
              <a:ext uri="{FF2B5EF4-FFF2-40B4-BE49-F238E27FC236}">
                <a16:creationId xmlns:a16="http://schemas.microsoft.com/office/drawing/2014/main" id="{08323B72-54C8-42BF-861B-0A2D7C5D9FEF}"/>
              </a:ext>
            </a:extLst>
          </p:cNvPr>
          <p:cNvSpPr>
            <a:spLocks noGrp="1"/>
          </p:cNvSpPr>
          <p:nvPr>
            <p:ph idx="1"/>
          </p:nvPr>
        </p:nvSpPr>
        <p:spPr/>
        <p:txBody>
          <a:bodyPr>
            <a:normAutofit/>
          </a:bodyPr>
          <a:lstStyle/>
          <a:p>
            <a:pPr algn="just"/>
            <a:r>
              <a:rPr lang="el-GR" sz="2200" dirty="0">
                <a:solidFill>
                  <a:schemeClr val="tx1"/>
                </a:solidFill>
                <a:latin typeface="Arial" panose="020B0604020202020204" pitchFamily="34" charset="0"/>
                <a:cs typeface="Arial" panose="020B0604020202020204" pitchFamily="34" charset="0"/>
              </a:rPr>
              <a:t>Αρχή της Νομιμότητας, Αντικειμενικότητας και Διαφάνειας</a:t>
            </a:r>
          </a:p>
          <a:p>
            <a:pPr algn="just"/>
            <a:r>
              <a:rPr lang="el-GR" sz="2200" dirty="0">
                <a:solidFill>
                  <a:schemeClr val="tx1"/>
                </a:solidFill>
                <a:latin typeface="Arial" panose="020B0604020202020204" pitchFamily="34" charset="0"/>
                <a:cs typeface="Arial" panose="020B0604020202020204" pitchFamily="34" charset="0"/>
              </a:rPr>
              <a:t>Αρχή του Περιορισμού του Σκοπού</a:t>
            </a:r>
          </a:p>
          <a:p>
            <a:pPr algn="just"/>
            <a:r>
              <a:rPr lang="el-GR" sz="2200" dirty="0">
                <a:solidFill>
                  <a:schemeClr val="tx1"/>
                </a:solidFill>
                <a:latin typeface="Arial" panose="020B0604020202020204" pitchFamily="34" charset="0"/>
                <a:cs typeface="Arial" panose="020B0604020202020204" pitchFamily="34" charset="0"/>
              </a:rPr>
              <a:t>Αρχή της Ελαχιστοποίησης των Δεδομένων</a:t>
            </a:r>
          </a:p>
          <a:p>
            <a:pPr algn="just"/>
            <a:r>
              <a:rPr lang="el-GR" sz="2200" dirty="0">
                <a:solidFill>
                  <a:schemeClr val="tx1"/>
                </a:solidFill>
                <a:latin typeface="Arial" panose="020B0604020202020204" pitchFamily="34" charset="0"/>
                <a:cs typeface="Arial" panose="020B0604020202020204" pitchFamily="34" charset="0"/>
              </a:rPr>
              <a:t>Αρχή της Ακρίβειας</a:t>
            </a:r>
          </a:p>
          <a:p>
            <a:pPr algn="just"/>
            <a:r>
              <a:rPr lang="el-GR" sz="2200" dirty="0">
                <a:solidFill>
                  <a:schemeClr val="tx1"/>
                </a:solidFill>
                <a:latin typeface="Arial" panose="020B0604020202020204" pitchFamily="34" charset="0"/>
                <a:cs typeface="Arial" panose="020B0604020202020204" pitchFamily="34" charset="0"/>
              </a:rPr>
              <a:t>Αρχή του Περιορισμού της Περιόδου Αποθήκευσης</a:t>
            </a:r>
          </a:p>
          <a:p>
            <a:pPr algn="just"/>
            <a:r>
              <a:rPr lang="el-GR" sz="2200" dirty="0">
                <a:solidFill>
                  <a:schemeClr val="tx1"/>
                </a:solidFill>
                <a:latin typeface="Arial" panose="020B0604020202020204" pitchFamily="34" charset="0"/>
                <a:cs typeface="Arial" panose="020B0604020202020204" pitchFamily="34" charset="0"/>
              </a:rPr>
              <a:t>Αρχή της Ακεραιότητας και Εμπιστευτικότητας</a:t>
            </a:r>
          </a:p>
          <a:p>
            <a:pPr algn="just"/>
            <a:r>
              <a:rPr lang="el-GR" sz="2200" dirty="0">
                <a:solidFill>
                  <a:schemeClr val="tx1"/>
                </a:solidFill>
                <a:latin typeface="Arial" panose="020B0604020202020204" pitchFamily="34" charset="0"/>
                <a:cs typeface="Arial" panose="020B0604020202020204" pitchFamily="34" charset="0"/>
              </a:rPr>
              <a:t>Αρχή της Λογοδοσίας</a:t>
            </a:r>
          </a:p>
          <a:p>
            <a:endParaRPr lang="el-GR" dirty="0"/>
          </a:p>
        </p:txBody>
      </p:sp>
      <p:sp>
        <p:nvSpPr>
          <p:cNvPr id="5" name="Slide Number Placeholder 4">
            <a:extLst>
              <a:ext uri="{FF2B5EF4-FFF2-40B4-BE49-F238E27FC236}">
                <a16:creationId xmlns:a16="http://schemas.microsoft.com/office/drawing/2014/main" id="{17CD7B3A-B521-27E5-B37E-96D5650E774B}"/>
              </a:ext>
            </a:extLst>
          </p:cNvPr>
          <p:cNvSpPr>
            <a:spLocks noGrp="1"/>
          </p:cNvSpPr>
          <p:nvPr>
            <p:ph type="sldNum" sz="quarter" idx="12"/>
          </p:nvPr>
        </p:nvSpPr>
        <p:spPr/>
        <p:txBody>
          <a:bodyPr/>
          <a:lstStyle/>
          <a:p>
            <a:fld id="{08AB70BE-1769-45B8-85A6-0C837432C7E6}" type="slidenum">
              <a:rPr lang="en-US" smtClean="0"/>
              <a:t>7</a:t>
            </a:fld>
            <a:endParaRPr lang="en-US"/>
          </a:p>
        </p:txBody>
      </p:sp>
      <p:pic>
        <p:nvPicPr>
          <p:cNvPr id="6" name="Picture 5">
            <a:extLst>
              <a:ext uri="{FF2B5EF4-FFF2-40B4-BE49-F238E27FC236}">
                <a16:creationId xmlns:a16="http://schemas.microsoft.com/office/drawing/2014/main" id="{E21F3D8A-181A-854F-C2DD-E149FE2BE0CC}"/>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1002008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983-D060-D5EE-DE84-D4D228269B77}"/>
              </a:ext>
            </a:extLst>
          </p:cNvPr>
          <p:cNvSpPr>
            <a:spLocks noGrp="1"/>
          </p:cNvSpPr>
          <p:nvPr>
            <p:ph type="title"/>
          </p:nvPr>
        </p:nvSpPr>
        <p:spPr>
          <a:xfrm>
            <a:off x="277010" y="2587625"/>
            <a:ext cx="3306017" cy="1682749"/>
          </a:xfrm>
        </p:spPr>
        <p:txBody>
          <a:bodyPr>
            <a:noAutofit/>
          </a:bodyPr>
          <a:lstStyle/>
          <a:p>
            <a:pPr eaLnBrk="1" hangingPunct="1">
              <a:defRPr/>
            </a:pPr>
            <a:br>
              <a:rPr lang="el-GR" sz="3200" b="1" dirty="0">
                <a:solidFill>
                  <a:srgbClr val="E6E6E6"/>
                </a:solidFill>
              </a:rPr>
            </a:br>
            <a:r>
              <a:rPr lang="el-GR" sz="3200" dirty="0">
                <a:solidFill>
                  <a:srgbClr val="E6E6E6"/>
                </a:solidFill>
              </a:rPr>
              <a:t>Νομιμότητα της επεξεργασίας προσωπικών δεδομένων</a:t>
            </a:r>
            <a:br>
              <a:rPr lang="el-GR" sz="3200" b="1" dirty="0">
                <a:solidFill>
                  <a:srgbClr val="E6E6E6"/>
                </a:solidFill>
              </a:rPr>
            </a:br>
            <a:br>
              <a:rPr lang="el-GR" sz="3200" b="1" dirty="0">
                <a:solidFill>
                  <a:srgbClr val="E6E6E6"/>
                </a:solidFill>
              </a:rPr>
            </a:br>
            <a:r>
              <a:rPr lang="el-GR" sz="3200" dirty="0">
                <a:solidFill>
                  <a:srgbClr val="E6E6E6"/>
                </a:solidFill>
              </a:rPr>
              <a:t>Άρθρο 6(1) του ΓΚΠΔ</a:t>
            </a:r>
            <a:br>
              <a:rPr lang="el-GR" sz="3200" dirty="0">
                <a:solidFill>
                  <a:srgbClr val="E6E6E6"/>
                </a:solidFill>
              </a:rPr>
            </a:br>
            <a:endParaRPr lang="el-GR" sz="3200" dirty="0">
              <a:solidFill>
                <a:srgbClr val="E6E6E6"/>
              </a:solidFill>
            </a:endParaRPr>
          </a:p>
        </p:txBody>
      </p:sp>
      <p:sp>
        <p:nvSpPr>
          <p:cNvPr id="3" name="Content Placeholder 2">
            <a:extLst>
              <a:ext uri="{FF2B5EF4-FFF2-40B4-BE49-F238E27FC236}">
                <a16:creationId xmlns:a16="http://schemas.microsoft.com/office/drawing/2014/main" id="{1FDFF306-B352-1A4E-745A-92DA9BC374B5}"/>
              </a:ext>
            </a:extLst>
          </p:cNvPr>
          <p:cNvSpPr>
            <a:spLocks noGrp="1"/>
          </p:cNvSpPr>
          <p:nvPr>
            <p:ph idx="1"/>
          </p:nvPr>
        </p:nvSpPr>
        <p:spPr>
          <a:xfrm>
            <a:off x="3835712" y="444616"/>
            <a:ext cx="7315200" cy="5377343"/>
          </a:xfrm>
        </p:spPr>
        <p:txBody>
          <a:bodyPr>
            <a:normAutofit/>
          </a:bodyPr>
          <a:lstStyle/>
          <a:p>
            <a:pPr marL="0" indent="0">
              <a:buNone/>
              <a:defRPr/>
            </a:pPr>
            <a:endParaRPr lang="el-GR" sz="2000" b="1" dirty="0">
              <a:solidFill>
                <a:srgbClr val="18818C"/>
              </a:solidFill>
              <a:latin typeface="Arial" panose="020B0604020202020204" pitchFamily="34" charset="0"/>
              <a:cs typeface="Arial" panose="020B0604020202020204" pitchFamily="34" charset="0"/>
            </a:endParaRPr>
          </a:p>
          <a:p>
            <a:pPr marL="0" indent="0" algn="just">
              <a:buNone/>
              <a:defRPr/>
            </a:pPr>
            <a:r>
              <a:rPr lang="el-GR" sz="2800" b="1" dirty="0">
                <a:solidFill>
                  <a:srgbClr val="18818C"/>
                </a:solidFill>
                <a:latin typeface="Arial" panose="020B0604020202020204" pitchFamily="34" charset="0"/>
                <a:cs typeface="Arial" panose="020B0604020202020204" pitchFamily="34" charset="0"/>
              </a:rPr>
              <a:t>Η επεξεργασία επιτρέπεται όταν:</a:t>
            </a:r>
          </a:p>
          <a:p>
            <a:pPr algn="just">
              <a:buFontTx/>
              <a:buNone/>
              <a:defRPr/>
            </a:pPr>
            <a:r>
              <a:rPr lang="el-GR" sz="2200" dirty="0">
                <a:solidFill>
                  <a:schemeClr val="tx1"/>
                </a:solidFill>
                <a:latin typeface="Arial" panose="020B0604020202020204" pitchFamily="34" charset="0"/>
                <a:cs typeface="Arial" panose="020B0604020202020204" pitchFamily="34" charset="0"/>
              </a:rPr>
              <a:t>(α) υπάρχει συγκατάθεση</a:t>
            </a:r>
            <a:r>
              <a:rPr lang="en-US" sz="2200" dirty="0">
                <a:solidFill>
                  <a:schemeClr val="tx1"/>
                </a:solidFill>
                <a:latin typeface="Arial" panose="020B0604020202020204" pitchFamily="34" charset="0"/>
                <a:cs typeface="Arial" panose="020B0604020202020204" pitchFamily="34" charset="0"/>
              </a:rPr>
              <a:t> </a:t>
            </a:r>
            <a:endParaRPr lang="el-GR" sz="2200" dirty="0">
              <a:solidFill>
                <a:schemeClr val="tx1"/>
              </a:solidFill>
              <a:latin typeface="Arial" panose="020B0604020202020204" pitchFamily="34" charset="0"/>
              <a:cs typeface="Arial" panose="020B0604020202020204" pitchFamily="34" charset="0"/>
            </a:endParaRPr>
          </a:p>
          <a:p>
            <a:pPr algn="just">
              <a:buFontTx/>
              <a:buNone/>
              <a:defRPr/>
            </a:pPr>
            <a:r>
              <a:rPr lang="el-GR" sz="2200" dirty="0">
                <a:solidFill>
                  <a:schemeClr val="tx1"/>
                </a:solidFill>
                <a:latin typeface="Arial" panose="020B0604020202020204" pitchFamily="34" charset="0"/>
                <a:cs typeface="Arial" panose="020B0604020202020204" pitchFamily="34" charset="0"/>
              </a:rPr>
              <a:t>(β) η επεξεργασία είναι απαραίτητη για την εκτέλεση σύμβασης</a:t>
            </a:r>
          </a:p>
          <a:p>
            <a:pPr algn="just">
              <a:buFontTx/>
              <a:buNone/>
              <a:defRPr/>
            </a:pPr>
            <a:r>
              <a:rPr lang="el-GR" sz="2200" dirty="0">
                <a:solidFill>
                  <a:schemeClr val="tx1"/>
                </a:solidFill>
                <a:latin typeface="Arial" panose="020B0604020202020204" pitchFamily="34" charset="0"/>
                <a:cs typeface="Arial" panose="020B0604020202020204" pitchFamily="34" charset="0"/>
              </a:rPr>
              <a:t>(γ) η επεξεργασία είναι απαραίτητη για τη </a:t>
            </a:r>
            <a:r>
              <a:rPr lang="el-GR" sz="2200" b="1" dirty="0">
                <a:solidFill>
                  <a:schemeClr val="tx1"/>
                </a:solidFill>
                <a:latin typeface="Arial" panose="020B0604020202020204" pitchFamily="34" charset="0"/>
                <a:cs typeface="Arial" panose="020B0604020202020204" pitchFamily="34" charset="0"/>
              </a:rPr>
              <a:t>συμμόρφωση με έννομη υποχρέωση</a:t>
            </a:r>
          </a:p>
          <a:p>
            <a:pPr algn="just">
              <a:buFontTx/>
              <a:buNone/>
              <a:defRPr/>
            </a:pPr>
            <a:r>
              <a:rPr lang="el-GR" sz="2200" dirty="0">
                <a:solidFill>
                  <a:schemeClr val="tx1"/>
                </a:solidFill>
                <a:latin typeface="Arial" panose="020B0604020202020204" pitchFamily="34" charset="0"/>
                <a:cs typeface="Arial" panose="020B0604020202020204" pitchFamily="34" charset="0"/>
              </a:rPr>
              <a:t>(δ) η επεξεργασία είναι απαραίτητη για τη διαφύλαξη ζωτικού συμφέροντος</a:t>
            </a:r>
          </a:p>
          <a:p>
            <a:pPr algn="just">
              <a:buFontTx/>
              <a:buNone/>
              <a:defRPr/>
            </a:pPr>
            <a:r>
              <a:rPr lang="el-GR" sz="2200" dirty="0">
                <a:solidFill>
                  <a:schemeClr val="tx1"/>
                </a:solidFill>
                <a:latin typeface="Arial" panose="020B0604020202020204" pitchFamily="34" charset="0"/>
                <a:cs typeface="Arial" panose="020B0604020202020204" pitchFamily="34" charset="0"/>
              </a:rPr>
              <a:t>(ε) η επεξεργασία είναι απαραίτητη για την εκπλήρωση καθήκοντος που εκτελείται προς το</a:t>
            </a:r>
            <a:r>
              <a:rPr lang="el-GR" sz="2200" b="1" dirty="0">
                <a:solidFill>
                  <a:schemeClr val="tx1"/>
                </a:solidFill>
                <a:latin typeface="Arial" panose="020B0604020202020204" pitchFamily="34" charset="0"/>
                <a:cs typeface="Arial" panose="020B0604020202020204" pitchFamily="34" charset="0"/>
              </a:rPr>
              <a:t> </a:t>
            </a:r>
            <a:r>
              <a:rPr lang="el-GR" sz="2200" dirty="0">
                <a:solidFill>
                  <a:schemeClr val="tx1"/>
                </a:solidFill>
                <a:latin typeface="Arial" panose="020B0604020202020204" pitchFamily="34" charset="0"/>
                <a:cs typeface="Arial" panose="020B0604020202020204" pitchFamily="34" charset="0"/>
              </a:rPr>
              <a:t>δημόσιο συμφέρον</a:t>
            </a:r>
          </a:p>
          <a:p>
            <a:pPr algn="just">
              <a:buFontTx/>
              <a:buNone/>
              <a:defRPr/>
            </a:pPr>
            <a:endParaRPr lang="el-GR" dirty="0"/>
          </a:p>
        </p:txBody>
      </p:sp>
      <p:sp>
        <p:nvSpPr>
          <p:cNvPr id="5" name="Slide Number Placeholder 4">
            <a:extLst>
              <a:ext uri="{FF2B5EF4-FFF2-40B4-BE49-F238E27FC236}">
                <a16:creationId xmlns:a16="http://schemas.microsoft.com/office/drawing/2014/main" id="{EC3D2419-CA4A-C2E5-7CEA-FF9F19C9E53D}"/>
              </a:ext>
            </a:extLst>
          </p:cNvPr>
          <p:cNvSpPr>
            <a:spLocks noGrp="1"/>
          </p:cNvSpPr>
          <p:nvPr>
            <p:ph type="sldNum" sz="quarter" idx="12"/>
          </p:nvPr>
        </p:nvSpPr>
        <p:spPr/>
        <p:txBody>
          <a:bodyPr/>
          <a:lstStyle/>
          <a:p>
            <a:fld id="{08AB70BE-1769-45B8-85A6-0C837432C7E6}" type="slidenum">
              <a:rPr lang="en-US" smtClean="0"/>
              <a:t>8</a:t>
            </a:fld>
            <a:endParaRPr lang="en-US"/>
          </a:p>
        </p:txBody>
      </p:sp>
      <p:pic>
        <p:nvPicPr>
          <p:cNvPr id="6" name="Picture 5">
            <a:extLst>
              <a:ext uri="{FF2B5EF4-FFF2-40B4-BE49-F238E27FC236}">
                <a16:creationId xmlns:a16="http://schemas.microsoft.com/office/drawing/2014/main" id="{21B8D919-4123-2972-BE03-672344926445}"/>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12920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35341-BD23-159A-C368-564B7C414D90}"/>
              </a:ext>
            </a:extLst>
          </p:cNvPr>
          <p:cNvSpPr>
            <a:spLocks noGrp="1"/>
          </p:cNvSpPr>
          <p:nvPr>
            <p:ph type="title"/>
          </p:nvPr>
        </p:nvSpPr>
        <p:spPr>
          <a:xfrm>
            <a:off x="353586" y="2688904"/>
            <a:ext cx="2817453" cy="1480191"/>
          </a:xfrm>
        </p:spPr>
        <p:txBody>
          <a:bodyPr/>
          <a:lstStyle/>
          <a:p>
            <a:r>
              <a:rPr lang="el-GR" dirty="0">
                <a:solidFill>
                  <a:srgbClr val="E6E6E6"/>
                </a:solidFill>
              </a:rPr>
              <a:t>Άρθρο 9 του ΓΚΠΔ: </a:t>
            </a:r>
          </a:p>
        </p:txBody>
      </p:sp>
      <p:sp>
        <p:nvSpPr>
          <p:cNvPr id="3" name="Content Placeholder 2">
            <a:extLst>
              <a:ext uri="{FF2B5EF4-FFF2-40B4-BE49-F238E27FC236}">
                <a16:creationId xmlns:a16="http://schemas.microsoft.com/office/drawing/2014/main" id="{85569910-8F80-1696-DBC3-EA74228F9CAC}"/>
              </a:ext>
            </a:extLst>
          </p:cNvPr>
          <p:cNvSpPr>
            <a:spLocks noGrp="1"/>
          </p:cNvSpPr>
          <p:nvPr>
            <p:ph idx="1"/>
          </p:nvPr>
        </p:nvSpPr>
        <p:spPr>
          <a:xfrm>
            <a:off x="3760212" y="2104791"/>
            <a:ext cx="7315200" cy="2648416"/>
          </a:xfrm>
        </p:spPr>
        <p:txBody>
          <a:bodyPr>
            <a:normAutofit/>
          </a:bodyPr>
          <a:lstStyle/>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Ο ΓΚΠΔ παρέχει ειδική προστασία για τις ειδικές κατηγορίες δεδομένων («ευαίσθητα δεδομένα»)</a:t>
            </a:r>
          </a:p>
          <a:p>
            <a:pPr marL="0" indent="0" algn="just">
              <a:buNone/>
            </a:pPr>
            <a:endParaRPr lang="el-GR" sz="2200" dirty="0">
              <a:solidFill>
                <a:schemeClr val="tx1"/>
              </a:solidFill>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200" dirty="0">
                <a:solidFill>
                  <a:schemeClr val="tx1"/>
                </a:solidFill>
                <a:latin typeface="Arial" panose="020B0604020202020204" pitchFamily="34" charset="0"/>
                <a:cs typeface="Arial" panose="020B0604020202020204" pitchFamily="34" charset="0"/>
              </a:rPr>
              <a:t>Απαγορεύεται η επεξεργασία ευαίσθητων δεδομένων, εκτός κι αν πληρούται κάποια από τις προϋποθέσεις που αναφέρονται στο Άρθρο 9(2) του ΓΚΠΔ</a:t>
            </a:r>
            <a:endParaRPr lang="el-GR" sz="2200" dirty="0"/>
          </a:p>
        </p:txBody>
      </p:sp>
      <p:sp>
        <p:nvSpPr>
          <p:cNvPr id="5" name="Slide Number Placeholder 4">
            <a:extLst>
              <a:ext uri="{FF2B5EF4-FFF2-40B4-BE49-F238E27FC236}">
                <a16:creationId xmlns:a16="http://schemas.microsoft.com/office/drawing/2014/main" id="{F1B7B616-49EC-121C-ABDF-65393E8FFF5B}"/>
              </a:ext>
            </a:extLst>
          </p:cNvPr>
          <p:cNvSpPr>
            <a:spLocks noGrp="1"/>
          </p:cNvSpPr>
          <p:nvPr>
            <p:ph type="sldNum" sz="quarter" idx="12"/>
          </p:nvPr>
        </p:nvSpPr>
        <p:spPr/>
        <p:txBody>
          <a:bodyPr/>
          <a:lstStyle/>
          <a:p>
            <a:fld id="{08AB70BE-1769-45B8-85A6-0C837432C7E6}" type="slidenum">
              <a:rPr lang="en-US" smtClean="0"/>
              <a:t>9</a:t>
            </a:fld>
            <a:endParaRPr lang="en-US"/>
          </a:p>
        </p:txBody>
      </p:sp>
      <p:pic>
        <p:nvPicPr>
          <p:cNvPr id="6" name="Picture 5">
            <a:extLst>
              <a:ext uri="{FF2B5EF4-FFF2-40B4-BE49-F238E27FC236}">
                <a16:creationId xmlns:a16="http://schemas.microsoft.com/office/drawing/2014/main" id="{BE33B7E2-DEC0-5799-A2A3-91AD9652745B}"/>
              </a:ext>
            </a:extLst>
          </p:cNvPr>
          <p:cNvPicPr>
            <a:picLocks noChangeAspect="1"/>
          </p:cNvPicPr>
          <p:nvPr/>
        </p:nvPicPr>
        <p:blipFill>
          <a:blip r:embed="rId2"/>
          <a:stretch>
            <a:fillRect/>
          </a:stretch>
        </p:blipFill>
        <p:spPr>
          <a:xfrm>
            <a:off x="193120" y="6184849"/>
            <a:ext cx="570278" cy="570278"/>
          </a:xfrm>
          <a:prstGeom prst="rect">
            <a:avLst/>
          </a:prstGeom>
        </p:spPr>
      </p:pic>
    </p:spTree>
    <p:extLst>
      <p:ext uri="{BB962C8B-B14F-4D97-AF65-F5344CB8AC3E}">
        <p14:creationId xmlns:p14="http://schemas.microsoft.com/office/powerpoint/2010/main" val="3176943336"/>
      </p:ext>
    </p:extLst>
  </p:cSld>
  <p:clrMapOvr>
    <a:masterClrMapping/>
  </p:clrMapOvr>
</p:sld>
</file>

<file path=ppt/theme/theme1.xml><?xml version="1.0" encoding="utf-8"?>
<a:theme xmlns:a="http://schemas.openxmlformats.org/drawingml/2006/main" name="Frame">
  <a:themeElements>
    <a:clrScheme name="Custom 2">
      <a:dk1>
        <a:sysClr val="windowText" lastClr="000000"/>
      </a:dk1>
      <a:lt1>
        <a:sysClr val="window" lastClr="FFFFFF"/>
      </a:lt1>
      <a:dk2>
        <a:srgbClr val="373545"/>
      </a:dk2>
      <a:lt2>
        <a:srgbClr val="CEDBE6"/>
      </a:lt2>
      <a:accent1>
        <a:srgbClr val="3A8F98"/>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6022</TotalTime>
  <Words>1411</Words>
  <Application>Microsoft Office PowerPoint</Application>
  <PresentationFormat>Widescreen</PresentationFormat>
  <Paragraphs>196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Corbel</vt:lpstr>
      <vt:lpstr>Courier New</vt:lpstr>
      <vt:lpstr>Wingdings</vt:lpstr>
      <vt:lpstr>Wingdings 2</vt:lpstr>
      <vt:lpstr>Frame</vt:lpstr>
      <vt:lpstr>ΑΡΧΗ ΑΝΑΠΤΥΞΗΣ  ΑΝΘΡΩΠΙΝΟΥ ΔΥΝΑΜΙΚΟΥ   Νομικό Πλαίσιο Προστασίας Δεδομένων Προσωπικού Χαρακτήρα</vt:lpstr>
      <vt:lpstr>Νομικό πλαίσιο</vt:lpstr>
      <vt:lpstr>PowerPoint Presentation</vt:lpstr>
      <vt:lpstr>Βασικές έννοιες</vt:lpstr>
      <vt:lpstr>PowerPoint Presentation</vt:lpstr>
      <vt:lpstr>Παραδείγματα επεξεργασίας προσωπικών  δεδομένων</vt:lpstr>
      <vt:lpstr>Βασικές Αρχές Επεξεργασίας Προσωπικών Δεδομένων   Άρθρο 5 του ΓΚΠΔ</vt:lpstr>
      <vt:lpstr> Νομιμότητα της επεξεργασίας προσωπικών δεδομένων  Άρθρο 6(1) του ΓΚΠΔ </vt:lpstr>
      <vt:lpstr>Άρθρο 9 του ΓΚΠΔ: </vt:lpstr>
      <vt:lpstr>Ειδικές Κατηγορίες Δεδομένων</vt:lpstr>
      <vt:lpstr>Δικαιώματα των υποκειμένων των δεδομένων</vt:lpstr>
      <vt:lpstr>Κυριότερες Υποχρεώσεις της ΑνΑΔ  </vt:lpstr>
      <vt:lpstr>PowerPoint Presentation</vt:lpstr>
      <vt:lpstr>Υπεύθυνος Προστασίας Δεδομένων</vt:lpstr>
      <vt:lpstr>Κυριότερες Υποχρεώσεις του Υπευθύνου Προστασίας Δεδομένων</vt:lpstr>
      <vt:lpstr>Ρόλος του Γραφείου Επιτρόπου Προστασίας Δεδομένων Προσωπικού Χαρακτήρα</vt:lpstr>
      <vt:lpstr>Τα κυριότερα θέματα για τα οποία υποβάλλονται παράπονα στο Γραφείο μας </vt:lpstr>
      <vt:lpstr>Περί Δικαιώματος Πρόσβασης σε Πληροφορίες του Δημόσιου Τομέα Νόμος (Ν. 184(I)/2017)</vt:lpstr>
      <vt:lpstr>Αίτηση παροχής πληροφοριών  Άρθρο 9</vt:lpstr>
      <vt:lpstr>Απόλυτες Εξαιρέσεις  Άρθρο 19(1)</vt:lpstr>
      <vt:lpstr>Μη απόλυτες εξαιρέσεις  Άρθρο 19(2)</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ΕΚΟΥΣΙΑ ΚΑΙ ΑΚΟΥΣΙΑ ΝΟΣΗΛΕΙΑ ΨΥΧΙΚΑ ΑΣΘΕΝΩΝ:  ΝΟΜΙΚΟ ΠΛΑΙΣΙΟ, ΔΕΟΝΤΟΛΟΓΙΑ ΚΑΙ ΠΕΡΙΘΑΛΨΗ</dc:title>
  <dc:creator>Elpida Kleanthous</dc:creator>
  <cp:lastModifiedBy>Elpida Kleanthous</cp:lastModifiedBy>
  <cp:revision>69</cp:revision>
  <cp:lastPrinted>2023-12-04T08:38:06Z</cp:lastPrinted>
  <dcterms:created xsi:type="dcterms:W3CDTF">2023-03-13T09:10:57Z</dcterms:created>
  <dcterms:modified xsi:type="dcterms:W3CDTF">2023-12-04T08:43:21Z</dcterms:modified>
</cp:coreProperties>
</file>