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notesMasterIdLst>
    <p:notesMasterId r:id="rId25"/>
  </p:notesMasterIdLst>
  <p:sldIdLst>
    <p:sldId id="256" r:id="rId2"/>
    <p:sldId id="258" r:id="rId3"/>
    <p:sldId id="301" r:id="rId4"/>
    <p:sldId id="259" r:id="rId5"/>
    <p:sldId id="294" r:id="rId6"/>
    <p:sldId id="319" r:id="rId7"/>
    <p:sldId id="262" r:id="rId8"/>
    <p:sldId id="270" r:id="rId9"/>
    <p:sldId id="261" r:id="rId10"/>
    <p:sldId id="260" r:id="rId11"/>
    <p:sldId id="263" r:id="rId12"/>
    <p:sldId id="303" r:id="rId13"/>
    <p:sldId id="316" r:id="rId14"/>
    <p:sldId id="318" r:id="rId15"/>
    <p:sldId id="311" r:id="rId16"/>
    <p:sldId id="304" r:id="rId17"/>
    <p:sldId id="310" r:id="rId18"/>
    <p:sldId id="302" r:id="rId19"/>
    <p:sldId id="322" r:id="rId20"/>
    <p:sldId id="323" r:id="rId21"/>
    <p:sldId id="324" r:id="rId22"/>
    <p:sldId id="283" r:id="rId23"/>
    <p:sldId id="284" r:id="rId2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pida Kleanthous" initials="EK" lastIdx="2" clrIdx="0">
    <p:extLst>
      <p:ext uri="{19B8F6BF-5375-455C-9EA6-DF929625EA0E}">
        <p15:presenceInfo xmlns:p15="http://schemas.microsoft.com/office/powerpoint/2012/main" userId="S-1-5-21-3466503211-167815060-4279704636-51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F2F2F2"/>
    <a:srgbClr val="18818C"/>
    <a:srgbClr val="808080"/>
    <a:srgbClr val="999999"/>
    <a:srgbClr val="4B6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38E6FC9-57BE-4E34-B1C0-845CFBFC9454}" type="datetimeFigureOut">
              <a:rPr lang="el-GR" smtClean="0"/>
              <a:t>4/12/2023</a:t>
            </a:fld>
            <a:endParaRPr lang="el-G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31260"/>
            <a:ext cx="2946400" cy="49696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31260"/>
            <a:ext cx="2946400" cy="496967"/>
          </a:xfrm>
          <a:prstGeom prst="rect">
            <a:avLst/>
          </a:prstGeom>
        </p:spPr>
        <p:txBody>
          <a:bodyPr vert="horz" lIns="91440" tIns="45720" rIns="91440" bIns="45720" rtlCol="0" anchor="b"/>
          <a:lstStyle>
            <a:lvl1pPr algn="r">
              <a:defRPr sz="1200"/>
            </a:lvl1pPr>
          </a:lstStyle>
          <a:p>
            <a:fld id="{47E712C5-8E41-452B-94AE-D4C197FB296E}" type="slidenum">
              <a:rPr lang="el-GR" smtClean="0"/>
              <a:t>‹#›</a:t>
            </a:fld>
            <a:endParaRPr lang="el-GR"/>
          </a:p>
        </p:txBody>
      </p:sp>
    </p:spTree>
    <p:extLst>
      <p:ext uri="{BB962C8B-B14F-4D97-AF65-F5344CB8AC3E}">
        <p14:creationId xmlns:p14="http://schemas.microsoft.com/office/powerpoint/2010/main" val="253388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3B6690-51C6-4A2A-9F9C-998BE5529C58}"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10102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26AD30-72A7-44BA-BF98-2F539EDAAB9A}" type="datetime1">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17110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ABBE84-7681-47AA-9350-B003CE83B83A}" type="datetime1">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3235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5E13F-7915-4569-B085-7A1DC1CAC029}" type="datetime1">
              <a:rPr lang="en-US" smtClean="0"/>
              <a:t>12/4/2023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74775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3ECD37-2BBA-43AA-B2EA-73C837ADD1B9}" type="datetime1">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01667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91BCBD5-8EB8-4A69-85C1-E15E47BAC0D4}" type="datetime1">
              <a:rPr lang="en-US" smtClean="0"/>
              <a:t>12/4/2023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48344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38A428CB-AC9A-4DE5-BAAA-0B591604F619}" type="datetime1">
              <a:rPr lang="en-US" smtClean="0"/>
              <a:t>12/4/2023</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99594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27E2466F-55D1-45FA-99E3-5887368E895F}" type="datetime1">
              <a:rPr lang="en-US" smtClean="0"/>
              <a:t>12/4/2023</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41316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546F8D-B53E-4EC1-8752-76C3F220041B}" type="datetime1">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581562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B6C3108-80D7-4F44-9E8C-E78FCF589C36}" type="datetime1">
              <a:rPr lang="en-US" smtClean="0"/>
              <a:t>12/4/2023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64789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357BBE4-CBCD-4322-82D3-D34CF33CF432}" type="datetime1">
              <a:rPr lang="en-US" smtClean="0"/>
              <a:t>12/4/2023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194428329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357BBE4-CBCD-4322-82D3-D34CF33CF432}" type="datetime1">
              <a:rPr lang="en-US" smtClean="0"/>
              <a:t>12/4/2023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115139172"/>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mmissioner@informationcommissioner.gov.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66478" y="967399"/>
            <a:ext cx="9027188" cy="3422708"/>
          </a:xfrm>
        </p:spPr>
        <p:txBody>
          <a:bodyPr>
            <a:normAutofit/>
          </a:bodyPr>
          <a:lstStyle/>
          <a:p>
            <a:pPr algn="ctr"/>
            <a:r>
              <a:rPr lang="el-GR" sz="4400" dirty="0">
                <a:solidFill>
                  <a:srgbClr val="E6E6E6"/>
                </a:solidFill>
                <a:latin typeface="Arial" panose="020B0604020202020204" pitchFamily="34" charset="0"/>
                <a:cs typeface="Arial" panose="020B0604020202020204" pitchFamily="34" charset="0"/>
              </a:rPr>
              <a:t>ΑΡΧΗ ΑΝΑΠΤΥΞΗΣ </a:t>
            </a:r>
            <a:br>
              <a:rPr lang="el-GR" sz="4400" dirty="0">
                <a:solidFill>
                  <a:srgbClr val="E6E6E6"/>
                </a:solidFill>
                <a:latin typeface="Arial" panose="020B0604020202020204" pitchFamily="34" charset="0"/>
                <a:cs typeface="Arial" panose="020B0604020202020204" pitchFamily="34" charset="0"/>
              </a:rPr>
            </a:br>
            <a:r>
              <a:rPr lang="el-GR" sz="4400" dirty="0">
                <a:solidFill>
                  <a:srgbClr val="E6E6E6"/>
                </a:solidFill>
                <a:latin typeface="Arial" panose="020B0604020202020204" pitchFamily="34" charset="0"/>
                <a:cs typeface="Arial" panose="020B0604020202020204" pitchFamily="34" charset="0"/>
              </a:rPr>
              <a:t>ΑΝΘΡΩΠΙΝΟΥ ΔΥΝΑΜΙΚΟΥ</a:t>
            </a:r>
            <a:br>
              <a:rPr lang="el-GR" sz="4400" dirty="0">
                <a:solidFill>
                  <a:srgbClr val="E6E6E6"/>
                </a:solidFill>
                <a:latin typeface="Arial" panose="020B0604020202020204" pitchFamily="34" charset="0"/>
                <a:cs typeface="Arial" panose="020B0604020202020204" pitchFamily="34" charset="0"/>
              </a:rPr>
            </a:br>
            <a:br>
              <a:rPr lang="el-GR" sz="4400" dirty="0">
                <a:solidFill>
                  <a:srgbClr val="E6E6E6"/>
                </a:solidFill>
                <a:latin typeface="Arial" panose="020B0604020202020204" pitchFamily="34" charset="0"/>
                <a:cs typeface="Arial" panose="020B0604020202020204" pitchFamily="34" charset="0"/>
              </a:rPr>
            </a:br>
            <a:r>
              <a:rPr lang="el-GR" sz="4400" dirty="0">
                <a:solidFill>
                  <a:srgbClr val="E6E6E6"/>
                </a:solidFill>
                <a:latin typeface="Arial" panose="020B0604020202020204" pitchFamily="34" charset="0"/>
                <a:cs typeface="Arial" panose="020B0604020202020204" pitchFamily="34" charset="0"/>
              </a:rPr>
              <a:t> Νομικό Πλαίσιο Προστασίας Δεδομένων Προσωπικού Χαρακτήρα</a:t>
            </a:r>
          </a:p>
        </p:txBody>
      </p:sp>
      <p:sp>
        <p:nvSpPr>
          <p:cNvPr id="3" name="Slide Number Placeholder 2">
            <a:extLst>
              <a:ext uri="{FF2B5EF4-FFF2-40B4-BE49-F238E27FC236}">
                <a16:creationId xmlns:a16="http://schemas.microsoft.com/office/drawing/2014/main" id="{F6145382-B9C7-07F9-6C5B-8DAC6D18E9E4}"/>
              </a:ext>
            </a:extLst>
          </p:cNvPr>
          <p:cNvSpPr>
            <a:spLocks noGrp="1"/>
          </p:cNvSpPr>
          <p:nvPr>
            <p:ph type="sldNum" sz="quarter" idx="12"/>
          </p:nvPr>
        </p:nvSpPr>
        <p:spPr/>
        <p:txBody>
          <a:bodyPr/>
          <a:lstStyle/>
          <a:p>
            <a:endParaRPr lang="en-US" dirty="0"/>
          </a:p>
        </p:txBody>
      </p:sp>
      <p:sp>
        <p:nvSpPr>
          <p:cNvPr id="5" name="TextBox 4">
            <a:extLst>
              <a:ext uri="{FF2B5EF4-FFF2-40B4-BE49-F238E27FC236}">
                <a16:creationId xmlns:a16="http://schemas.microsoft.com/office/drawing/2014/main" id="{8CC67B94-39C0-658D-8C8C-844A800BDE46}"/>
              </a:ext>
            </a:extLst>
          </p:cNvPr>
          <p:cNvSpPr txBox="1"/>
          <p:nvPr/>
        </p:nvSpPr>
        <p:spPr>
          <a:xfrm>
            <a:off x="193120" y="4634104"/>
            <a:ext cx="9202723" cy="1384995"/>
          </a:xfrm>
          <a:prstGeom prst="rect">
            <a:avLst/>
          </a:prstGeom>
          <a:noFill/>
        </p:spPr>
        <p:txBody>
          <a:bodyPr wrap="square" rtlCol="0">
            <a:spAutoFit/>
          </a:bodyPr>
          <a:lstStyle/>
          <a:p>
            <a:endParaRPr lang="el-GR" sz="1800" dirty="0">
              <a:latin typeface="Arial" panose="020B0604020202020204" pitchFamily="34" charset="0"/>
              <a:cs typeface="Arial" panose="020B0604020202020204" pitchFamily="34" charset="0"/>
            </a:endParaRPr>
          </a:p>
          <a:p>
            <a:r>
              <a:rPr lang="el-GR" sz="1800" b="1" dirty="0">
                <a:solidFill>
                  <a:srgbClr val="E6E6E6"/>
                </a:solidFill>
                <a:latin typeface="Arial" panose="020B0604020202020204" pitchFamily="34" charset="0"/>
                <a:cs typeface="Arial" panose="020B0604020202020204" pitchFamily="34" charset="0"/>
              </a:rPr>
              <a:t>Ειρήνη Λοϊζίδου Νικολαΐδου</a:t>
            </a:r>
          </a:p>
          <a:p>
            <a:r>
              <a:rPr lang="el-GR" sz="1600" dirty="0">
                <a:solidFill>
                  <a:srgbClr val="E6E6E6"/>
                </a:solidFill>
                <a:latin typeface="Arial" panose="020B0604020202020204" pitchFamily="34" charset="0"/>
                <a:cs typeface="Arial" panose="020B0604020202020204" pitchFamily="34" charset="0"/>
              </a:rPr>
              <a:t>Επίτροπος Προστασίας Δεδομένων Προσωπικού Χαρακτήρα </a:t>
            </a:r>
            <a:endParaRPr lang="en-US" sz="1600" dirty="0">
              <a:solidFill>
                <a:srgbClr val="E6E6E6"/>
              </a:solidFill>
              <a:latin typeface="Arial" panose="020B0604020202020204" pitchFamily="34" charset="0"/>
              <a:cs typeface="Arial" panose="020B0604020202020204" pitchFamily="34" charset="0"/>
            </a:endParaRPr>
          </a:p>
          <a:p>
            <a:r>
              <a:rPr lang="el-GR" sz="1600" dirty="0">
                <a:solidFill>
                  <a:srgbClr val="E6E6E6"/>
                </a:solidFill>
                <a:latin typeface="Arial" panose="020B0604020202020204" pitchFamily="34" charset="0"/>
                <a:cs typeface="Arial" panose="020B0604020202020204" pitchFamily="34" charset="0"/>
              </a:rPr>
              <a:t>Επίτροπος Πληροφοριών</a:t>
            </a:r>
          </a:p>
          <a:p>
            <a:r>
              <a:rPr lang="el-GR" sz="1600" dirty="0">
                <a:solidFill>
                  <a:srgbClr val="E6E6E6"/>
                </a:solidFill>
                <a:latin typeface="Arial" panose="020B0604020202020204" pitchFamily="34" charset="0"/>
                <a:cs typeface="Arial" panose="020B0604020202020204" pitchFamily="34" charset="0"/>
              </a:rPr>
              <a:t>Αντιπρόεδρος Ευρωπαϊκού Συμβουλίου Προστασίας Δεδομένων</a:t>
            </a:r>
            <a:endParaRPr lang="en-US" sz="1600" dirty="0">
              <a:solidFill>
                <a:srgbClr val="E6E6E6"/>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33D6D0-34A2-0723-7157-DF3AA6AAA3A3}"/>
              </a:ext>
            </a:extLst>
          </p:cNvPr>
          <p:cNvPicPr>
            <a:picLocks noChangeAspect="1"/>
          </p:cNvPicPr>
          <p:nvPr/>
        </p:nvPicPr>
        <p:blipFill>
          <a:blip r:embed="rId2"/>
          <a:stretch>
            <a:fillRect/>
          </a:stretch>
        </p:blipFill>
        <p:spPr>
          <a:xfrm>
            <a:off x="193120" y="6184849"/>
            <a:ext cx="570278" cy="570278"/>
          </a:xfrm>
          <a:prstGeom prst="rect">
            <a:avLst/>
          </a:prstGeom>
        </p:spPr>
      </p:pic>
      <p:sp>
        <p:nvSpPr>
          <p:cNvPr id="4" name="TextBox 3">
            <a:extLst>
              <a:ext uri="{FF2B5EF4-FFF2-40B4-BE49-F238E27FC236}">
                <a16:creationId xmlns:a16="http://schemas.microsoft.com/office/drawing/2014/main" id="{F0C1C585-4024-4C7D-979D-3D22D814A62B}"/>
              </a:ext>
            </a:extLst>
          </p:cNvPr>
          <p:cNvSpPr txBox="1"/>
          <p:nvPr/>
        </p:nvSpPr>
        <p:spPr>
          <a:xfrm>
            <a:off x="9470948" y="5653974"/>
            <a:ext cx="2343152" cy="369332"/>
          </a:xfrm>
          <a:prstGeom prst="rect">
            <a:avLst/>
          </a:prstGeom>
          <a:noFill/>
        </p:spPr>
        <p:txBody>
          <a:bodyPr wrap="square" rtlCol="0">
            <a:spAutoFit/>
          </a:bodyPr>
          <a:lstStyle/>
          <a:p>
            <a:pPr algn="r"/>
            <a:r>
              <a:rPr lang="el-GR" sz="1800" dirty="0">
                <a:latin typeface="Arial" panose="020B0604020202020204" pitchFamily="34" charset="0"/>
                <a:cs typeface="Arial" panose="020B0604020202020204" pitchFamily="34" charset="0"/>
              </a:rPr>
              <a:t>05 </a:t>
            </a:r>
            <a:r>
              <a:rPr lang="el-GR" dirty="0">
                <a:latin typeface="Arial" panose="020B0604020202020204" pitchFamily="34" charset="0"/>
                <a:cs typeface="Arial" panose="020B0604020202020204" pitchFamily="34" charset="0"/>
              </a:rPr>
              <a:t>Δεκεμβρίου</a:t>
            </a:r>
            <a:r>
              <a:rPr lang="el-GR" sz="1800" dirty="0">
                <a:latin typeface="Arial" panose="020B0604020202020204" pitchFamily="34" charset="0"/>
                <a:cs typeface="Arial" panose="020B0604020202020204" pitchFamily="34" charset="0"/>
              </a:rPr>
              <a:t> 2023</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2F30-C6E4-2822-EE3B-CE31E6C90C83}"/>
              </a:ext>
            </a:extLst>
          </p:cNvPr>
          <p:cNvSpPr>
            <a:spLocks noGrp="1"/>
          </p:cNvSpPr>
          <p:nvPr>
            <p:ph type="title"/>
          </p:nvPr>
        </p:nvSpPr>
        <p:spPr>
          <a:xfrm>
            <a:off x="478259" y="2272691"/>
            <a:ext cx="2947482" cy="1874473"/>
          </a:xfrm>
        </p:spPr>
        <p:txBody>
          <a:bodyPr/>
          <a:lstStyle/>
          <a:p>
            <a:r>
              <a:rPr lang="el-GR" dirty="0">
                <a:solidFill>
                  <a:srgbClr val="E6E6E6"/>
                </a:solidFill>
              </a:rPr>
              <a:t>Ειδικές Κατηγορίες Δεδομένων</a:t>
            </a:r>
          </a:p>
        </p:txBody>
      </p:sp>
      <p:sp>
        <p:nvSpPr>
          <p:cNvPr id="3" name="Content Placeholder 2">
            <a:extLst>
              <a:ext uri="{FF2B5EF4-FFF2-40B4-BE49-F238E27FC236}">
                <a16:creationId xmlns:a16="http://schemas.microsoft.com/office/drawing/2014/main" id="{93A32A27-F157-33E7-D231-18C63FF41282}"/>
              </a:ext>
            </a:extLst>
          </p:cNvPr>
          <p:cNvSpPr>
            <a:spLocks noGrp="1"/>
          </p:cNvSpPr>
          <p:nvPr>
            <p:ph idx="1"/>
          </p:nvPr>
        </p:nvSpPr>
        <p:spPr>
          <a:xfrm>
            <a:off x="3715568" y="907535"/>
            <a:ext cx="7768960" cy="5015093"/>
          </a:xfrm>
        </p:spPr>
        <p:txBody>
          <a:bodyPr>
            <a:normAutofit/>
          </a:bodyPr>
          <a:lstStyle/>
          <a:p>
            <a:pPr marL="0" indent="0" algn="just">
              <a:buNone/>
            </a:pPr>
            <a:r>
              <a:rPr lang="el-GR" sz="2400" dirty="0">
                <a:solidFill>
                  <a:schemeClr val="tx1"/>
                </a:solidFill>
                <a:latin typeface="Arial" panose="020B0604020202020204" pitchFamily="34" charset="0"/>
                <a:cs typeface="Arial" panose="020B0604020202020204" pitchFamily="34" charset="0"/>
              </a:rPr>
              <a:t>Δεδομένα προσωπικού χαρακτήρα που αποκαλύπτουν:</a:t>
            </a:r>
          </a:p>
          <a:p>
            <a:pPr algn="just"/>
            <a:r>
              <a:rPr lang="el-GR" sz="2400" dirty="0">
                <a:solidFill>
                  <a:schemeClr val="tx1"/>
                </a:solidFill>
                <a:latin typeface="Arial" panose="020B0604020202020204" pitchFamily="34" charset="0"/>
                <a:cs typeface="Arial" panose="020B0604020202020204" pitchFamily="34" charset="0"/>
              </a:rPr>
              <a:t>Φυλετική / εθνοτική καταγωγή</a:t>
            </a:r>
          </a:p>
          <a:p>
            <a:pPr algn="just"/>
            <a:r>
              <a:rPr lang="el-GR" sz="2400" dirty="0">
                <a:solidFill>
                  <a:schemeClr val="tx1"/>
                </a:solidFill>
                <a:latin typeface="Arial" panose="020B0604020202020204" pitchFamily="34" charset="0"/>
                <a:cs typeface="Arial" panose="020B0604020202020204" pitchFamily="34" charset="0"/>
              </a:rPr>
              <a:t>Πολιτικά φρονήματα</a:t>
            </a:r>
          </a:p>
          <a:p>
            <a:pPr algn="just"/>
            <a:r>
              <a:rPr lang="el-GR" sz="2400" dirty="0">
                <a:solidFill>
                  <a:schemeClr val="tx1"/>
                </a:solidFill>
                <a:latin typeface="Arial" panose="020B0604020202020204" pitchFamily="34" charset="0"/>
                <a:cs typeface="Arial" panose="020B0604020202020204" pitchFamily="34" charset="0"/>
              </a:rPr>
              <a:t>Θρησκευτικές / φιλοσοφικές πεποιθήσεις</a:t>
            </a:r>
          </a:p>
          <a:p>
            <a:pPr algn="just"/>
            <a:r>
              <a:rPr lang="el-GR" sz="2400" dirty="0">
                <a:solidFill>
                  <a:schemeClr val="tx1"/>
                </a:solidFill>
                <a:latin typeface="Arial" panose="020B0604020202020204" pitchFamily="34" charset="0"/>
                <a:cs typeface="Arial" panose="020B0604020202020204" pitchFamily="34" charset="0"/>
              </a:rPr>
              <a:t>Συμμετοχή σε συνδικαλιστική οργάνωση</a:t>
            </a:r>
          </a:p>
          <a:p>
            <a:pPr algn="just"/>
            <a:r>
              <a:rPr lang="el-GR" sz="2400" dirty="0">
                <a:solidFill>
                  <a:schemeClr val="tx1"/>
                </a:solidFill>
                <a:latin typeface="Arial" panose="020B0604020202020204" pitchFamily="34" charset="0"/>
                <a:cs typeface="Arial" panose="020B0604020202020204" pitchFamily="34" charset="0"/>
              </a:rPr>
              <a:t>Σεξουαλική ζωή</a:t>
            </a:r>
          </a:p>
          <a:p>
            <a:pPr algn="just"/>
            <a:r>
              <a:rPr lang="el-GR" sz="2400" dirty="0">
                <a:solidFill>
                  <a:schemeClr val="tx1"/>
                </a:solidFill>
                <a:latin typeface="Arial" panose="020B0604020202020204" pitchFamily="34" charset="0"/>
                <a:cs typeface="Arial" panose="020B0604020202020204" pitchFamily="34" charset="0"/>
              </a:rPr>
              <a:t>Γενετήσιο προσανατολισμό</a:t>
            </a:r>
          </a:p>
          <a:p>
            <a:pPr algn="just"/>
            <a:r>
              <a:rPr lang="el-GR" sz="2400" dirty="0">
                <a:solidFill>
                  <a:schemeClr val="tx1"/>
                </a:solidFill>
                <a:latin typeface="Arial" panose="020B0604020202020204" pitchFamily="34" charset="0"/>
                <a:cs typeface="Arial" panose="020B0604020202020204" pitchFamily="34" charset="0"/>
              </a:rPr>
              <a:t>Γενετικά / βιομετρικά δεδομένα</a:t>
            </a:r>
          </a:p>
          <a:p>
            <a:pPr algn="just"/>
            <a:r>
              <a:rPr lang="el-GR" sz="2400" dirty="0">
                <a:solidFill>
                  <a:schemeClr val="tx1"/>
                </a:solidFill>
                <a:latin typeface="Arial" panose="020B0604020202020204" pitchFamily="34" charset="0"/>
                <a:cs typeface="Arial" panose="020B0604020202020204" pitchFamily="34" charset="0"/>
              </a:rPr>
              <a:t>Δεδομένα υγείας (σχετίζονται με τη σωματική ή ψυχική υγεία ενός φυσικού προσώπου)</a:t>
            </a:r>
            <a:endParaRPr lang="el-GR" sz="2400" b="1" dirty="0">
              <a:solidFill>
                <a:schemeClr val="tx1"/>
              </a:solidFill>
              <a:latin typeface="Arial" panose="020B0604020202020204" pitchFamily="34" charset="0"/>
              <a:cs typeface="Arial" panose="020B0604020202020204" pitchFamily="34" charset="0"/>
            </a:endParaRPr>
          </a:p>
          <a:p>
            <a:endParaRPr lang="el-GR" dirty="0"/>
          </a:p>
        </p:txBody>
      </p:sp>
      <p:sp>
        <p:nvSpPr>
          <p:cNvPr id="5" name="Slide Number Placeholder 4">
            <a:extLst>
              <a:ext uri="{FF2B5EF4-FFF2-40B4-BE49-F238E27FC236}">
                <a16:creationId xmlns:a16="http://schemas.microsoft.com/office/drawing/2014/main" id="{3501CDF6-1BEE-CBEF-C5BA-795A6B1F1D67}"/>
              </a:ext>
            </a:extLst>
          </p:cNvPr>
          <p:cNvSpPr>
            <a:spLocks noGrp="1"/>
          </p:cNvSpPr>
          <p:nvPr>
            <p:ph type="sldNum" sz="quarter" idx="12"/>
          </p:nvPr>
        </p:nvSpPr>
        <p:spPr/>
        <p:txBody>
          <a:bodyPr/>
          <a:lstStyle/>
          <a:p>
            <a:fld id="{08AB70BE-1769-45B8-85A6-0C837432C7E6}" type="slidenum">
              <a:rPr lang="en-US" smtClean="0"/>
              <a:t>10</a:t>
            </a:fld>
            <a:endParaRPr lang="en-US"/>
          </a:p>
        </p:txBody>
      </p:sp>
      <p:pic>
        <p:nvPicPr>
          <p:cNvPr id="6" name="Picture 5">
            <a:extLst>
              <a:ext uri="{FF2B5EF4-FFF2-40B4-BE49-F238E27FC236}">
                <a16:creationId xmlns:a16="http://schemas.microsoft.com/office/drawing/2014/main" id="{C4305E74-854C-6837-7DD5-C36EC8AEC81F}"/>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53132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A6C3-C64C-D1C0-2EA7-4A127073D88F}"/>
              </a:ext>
            </a:extLst>
          </p:cNvPr>
          <p:cNvSpPr>
            <a:spLocks noGrp="1"/>
          </p:cNvSpPr>
          <p:nvPr>
            <p:ph type="title"/>
          </p:nvPr>
        </p:nvSpPr>
        <p:spPr/>
        <p:txBody>
          <a:bodyPr/>
          <a:lstStyle/>
          <a:p>
            <a:r>
              <a:rPr lang="el-GR" dirty="0">
                <a:solidFill>
                  <a:srgbClr val="E6E6E6"/>
                </a:solidFill>
              </a:rPr>
              <a:t>Δικαιώματα των υποκειμένων των δεδομένων</a:t>
            </a:r>
          </a:p>
        </p:txBody>
      </p:sp>
      <p:sp>
        <p:nvSpPr>
          <p:cNvPr id="3" name="Content Placeholder 2">
            <a:extLst>
              <a:ext uri="{FF2B5EF4-FFF2-40B4-BE49-F238E27FC236}">
                <a16:creationId xmlns:a16="http://schemas.microsoft.com/office/drawing/2014/main" id="{07E279CF-02B3-8F23-AB96-891851730BB5}"/>
              </a:ext>
            </a:extLst>
          </p:cNvPr>
          <p:cNvSpPr>
            <a:spLocks noGrp="1"/>
          </p:cNvSpPr>
          <p:nvPr>
            <p:ph idx="1"/>
          </p:nvPr>
        </p:nvSpPr>
        <p:spPr>
          <a:xfrm>
            <a:off x="3733101" y="1837190"/>
            <a:ext cx="7410928" cy="4347659"/>
          </a:xfrm>
        </p:spPr>
        <p:txBody>
          <a:bodyPr>
            <a:normAutofit/>
          </a:bodyPr>
          <a:lstStyle/>
          <a:p>
            <a:pPr algn="just"/>
            <a:r>
              <a:rPr lang="el-GR" sz="2200" dirty="0">
                <a:solidFill>
                  <a:schemeClr val="tx1"/>
                </a:solidFill>
                <a:latin typeface="Arial" panose="020B0604020202020204" pitchFamily="34" charset="0"/>
                <a:cs typeface="Arial" panose="020B0604020202020204" pitchFamily="34" charset="0"/>
              </a:rPr>
              <a:t>Ενημέρωσης </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Πρόσβασης</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Διόρθωσης </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Διαγραφής</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Περιορισμού της επεξεργασίας</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Εναντίωσης</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Φορητότητας των δεδομένων</a:t>
            </a:r>
            <a:endParaRPr lang="en-US" sz="2200" dirty="0">
              <a:solidFill>
                <a:schemeClr val="tx1"/>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pPr algn="just"/>
            <a:endParaRPr lang="en-US" sz="2400" b="1" dirty="0">
              <a:latin typeface="Arial" panose="020B0604020202020204" pitchFamily="34" charset="0"/>
              <a:cs typeface="Arial" panose="020B0604020202020204" pitchFamily="34" charset="0"/>
            </a:endParaRPr>
          </a:p>
          <a:p>
            <a:pPr algn="just"/>
            <a:endParaRPr lang="el-GR" sz="2200" dirty="0">
              <a:latin typeface="Arial" panose="020B0604020202020204" pitchFamily="34" charset="0"/>
              <a:cs typeface="Arial" panose="020B0604020202020204" pitchFamily="34" charset="0"/>
            </a:endParaRPr>
          </a:p>
          <a:p>
            <a:pPr marL="0" indent="0">
              <a:buNone/>
            </a:pPr>
            <a:endParaRPr lang="el-GR" dirty="0"/>
          </a:p>
        </p:txBody>
      </p:sp>
      <p:sp>
        <p:nvSpPr>
          <p:cNvPr id="5" name="Slide Number Placeholder 4">
            <a:extLst>
              <a:ext uri="{FF2B5EF4-FFF2-40B4-BE49-F238E27FC236}">
                <a16:creationId xmlns:a16="http://schemas.microsoft.com/office/drawing/2014/main" id="{71D01E1D-1561-CEFF-EBB9-038EAC6C861F}"/>
              </a:ext>
            </a:extLst>
          </p:cNvPr>
          <p:cNvSpPr>
            <a:spLocks noGrp="1"/>
          </p:cNvSpPr>
          <p:nvPr>
            <p:ph type="sldNum" sz="quarter" idx="12"/>
          </p:nvPr>
        </p:nvSpPr>
        <p:spPr/>
        <p:txBody>
          <a:bodyPr/>
          <a:lstStyle/>
          <a:p>
            <a:fld id="{08AB70BE-1769-45B8-85A6-0C837432C7E6}" type="slidenum">
              <a:rPr lang="en-US" smtClean="0"/>
              <a:t>11</a:t>
            </a:fld>
            <a:endParaRPr lang="en-US"/>
          </a:p>
        </p:txBody>
      </p:sp>
      <p:pic>
        <p:nvPicPr>
          <p:cNvPr id="6" name="Picture 5">
            <a:extLst>
              <a:ext uri="{FF2B5EF4-FFF2-40B4-BE49-F238E27FC236}">
                <a16:creationId xmlns:a16="http://schemas.microsoft.com/office/drawing/2014/main" id="{7BB8FECC-9755-E14E-93A1-B1E14D5F083B}"/>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2515015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A944-F016-9A33-6067-28CD10A1C1F2}"/>
              </a:ext>
            </a:extLst>
          </p:cNvPr>
          <p:cNvSpPr>
            <a:spLocks noGrp="1"/>
          </p:cNvSpPr>
          <p:nvPr>
            <p:ph type="title"/>
          </p:nvPr>
        </p:nvSpPr>
        <p:spPr>
          <a:xfrm>
            <a:off x="328420" y="1128408"/>
            <a:ext cx="2947482" cy="4601183"/>
          </a:xfrm>
        </p:spPr>
        <p:txBody>
          <a:bodyPr>
            <a:normAutofit/>
          </a:bodyPr>
          <a:lstStyle/>
          <a:p>
            <a:r>
              <a:rPr lang="el-GR" dirty="0">
                <a:solidFill>
                  <a:srgbClr val="E6E6E6"/>
                </a:solidFill>
              </a:rPr>
              <a:t>Κυριότερες Υποχρεώσεις της </a:t>
            </a:r>
            <a:r>
              <a:rPr lang="el-GR" dirty="0" err="1">
                <a:solidFill>
                  <a:srgbClr val="E6E6E6"/>
                </a:solidFill>
              </a:rPr>
              <a:t>ΑνΑΔ</a:t>
            </a:r>
            <a:r>
              <a:rPr lang="el-GR" dirty="0">
                <a:solidFill>
                  <a:srgbClr val="E6E6E6"/>
                </a:solidFill>
              </a:rPr>
              <a:t> </a:t>
            </a:r>
            <a:br>
              <a:rPr lang="el-GR" dirty="0">
                <a:solidFill>
                  <a:srgbClr val="E6E6E6"/>
                </a:solidFill>
              </a:rPr>
            </a:br>
            <a:endParaRPr lang="el-GR" dirty="0">
              <a:solidFill>
                <a:srgbClr val="E6E6E6"/>
              </a:solidFill>
            </a:endParaRPr>
          </a:p>
        </p:txBody>
      </p:sp>
      <p:sp>
        <p:nvSpPr>
          <p:cNvPr id="3" name="Content Placeholder 2">
            <a:extLst>
              <a:ext uri="{FF2B5EF4-FFF2-40B4-BE49-F238E27FC236}">
                <a16:creationId xmlns:a16="http://schemas.microsoft.com/office/drawing/2014/main" id="{2F396FE4-F0E3-E713-DAD9-756A8ED142F1}"/>
              </a:ext>
            </a:extLst>
          </p:cNvPr>
          <p:cNvSpPr>
            <a:spLocks noGrp="1"/>
          </p:cNvSpPr>
          <p:nvPr>
            <p:ph idx="1"/>
          </p:nvPr>
        </p:nvSpPr>
        <p:spPr>
          <a:xfrm>
            <a:off x="3649211" y="1401599"/>
            <a:ext cx="7563655" cy="4054799"/>
          </a:xfrm>
        </p:spPr>
        <p:txBody>
          <a:bodyPr>
            <a:normAutofit/>
          </a:bodyPr>
          <a:lstStyle/>
          <a:p>
            <a:pPr algn="just"/>
            <a:r>
              <a:rPr lang="el-GR" dirty="0">
                <a:solidFill>
                  <a:schemeClr val="tx1"/>
                </a:solidFill>
                <a:latin typeface="Arial" panose="020B0604020202020204" pitchFamily="34" charset="0"/>
                <a:cs typeface="Arial" panose="020B0604020202020204" pitchFamily="34" charset="0"/>
              </a:rPr>
              <a:t>Ενημέρωση των υποκειμένων των δεδομένων για την άσκηση και την ικανοποίηση των δικαιωμάτων τους (Άρθρα 12-22 ΓΚΠΔ)</a:t>
            </a:r>
          </a:p>
          <a:p>
            <a:pPr algn="just"/>
            <a:r>
              <a:rPr lang="el-GR" dirty="0">
                <a:solidFill>
                  <a:schemeClr val="tx1"/>
                </a:solidFill>
                <a:latin typeface="Arial" panose="020B0604020202020204" pitchFamily="34" charset="0"/>
                <a:cs typeface="Arial" panose="020B0604020202020204" pitchFamily="34" charset="0"/>
              </a:rPr>
              <a:t>Ορισμός Υπευθύνου Προστασίας Δεδομένων και ανακοίνωση των στοιχείων του (Άρθρο 37 ΓΚΠΔ)</a:t>
            </a:r>
          </a:p>
          <a:p>
            <a:pPr algn="just"/>
            <a:r>
              <a:rPr lang="el-GR" sz="2100" dirty="0">
                <a:solidFill>
                  <a:schemeClr val="tx1"/>
                </a:solidFill>
                <a:latin typeface="Arial" panose="020B0604020202020204" pitchFamily="34" charset="0"/>
                <a:cs typeface="Arial" panose="020B0604020202020204" pitchFamily="34" charset="0"/>
              </a:rPr>
              <a:t>Εφαρμογή κατάλληλων τεχνικών και οργανωτικών μέτρων (Άρθρα 24, 25 και 32 ΓΚΠΔ)</a:t>
            </a:r>
          </a:p>
          <a:p>
            <a:pPr algn="just"/>
            <a:r>
              <a:rPr lang="el-GR" sz="2100" dirty="0">
                <a:solidFill>
                  <a:schemeClr val="tx1"/>
                </a:solidFill>
                <a:latin typeface="Arial" panose="020B0604020202020204" pitchFamily="34" charset="0"/>
                <a:cs typeface="Arial" panose="020B0604020202020204" pitchFamily="34" charset="0"/>
              </a:rPr>
              <a:t>Διενέργεια συμβάσεων στις περιπτώσεις ανάθεσης επεξεργασίας σε εκτελούντες την επεξεργασία (Άρθρο 28 ΓΚΠΔ) </a:t>
            </a:r>
          </a:p>
          <a:p>
            <a:pPr marL="0" indent="0">
              <a:buNone/>
            </a:pPr>
            <a:endParaRPr lang="el-GR"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C1811BD-D2DA-8B62-69FD-8836A371FE3E}"/>
              </a:ext>
            </a:extLst>
          </p:cNvPr>
          <p:cNvSpPr>
            <a:spLocks noGrp="1"/>
          </p:cNvSpPr>
          <p:nvPr>
            <p:ph type="sldNum" sz="quarter" idx="12"/>
          </p:nvPr>
        </p:nvSpPr>
        <p:spPr/>
        <p:txBody>
          <a:bodyPr/>
          <a:lstStyle/>
          <a:p>
            <a:fld id="{08AB70BE-1769-45B8-85A6-0C837432C7E6}" type="slidenum">
              <a:rPr lang="en-US" smtClean="0"/>
              <a:t>12</a:t>
            </a:fld>
            <a:endParaRPr lang="en-US"/>
          </a:p>
        </p:txBody>
      </p:sp>
      <p:pic>
        <p:nvPicPr>
          <p:cNvPr id="6" name="Picture 5">
            <a:extLst>
              <a:ext uri="{FF2B5EF4-FFF2-40B4-BE49-F238E27FC236}">
                <a16:creationId xmlns:a16="http://schemas.microsoft.com/office/drawing/2014/main" id="{1779F3CB-1258-730C-6676-8B782E8CD64E}"/>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428862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AE46E-691E-FCCB-1E14-ED6011ADBA3F}"/>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9DD44722-ADCB-7E05-7A09-193C7627FE90}"/>
              </a:ext>
            </a:extLst>
          </p:cNvPr>
          <p:cNvSpPr>
            <a:spLocks noGrp="1"/>
          </p:cNvSpPr>
          <p:nvPr>
            <p:ph idx="1"/>
          </p:nvPr>
        </p:nvSpPr>
        <p:spPr>
          <a:xfrm>
            <a:off x="3682765" y="1695592"/>
            <a:ext cx="7583649" cy="3457671"/>
          </a:xfrm>
        </p:spPr>
        <p:txBody>
          <a:bodyPr/>
          <a:lstStyle/>
          <a:p>
            <a:pPr algn="just"/>
            <a:r>
              <a:rPr lang="el-GR" sz="2100" dirty="0">
                <a:solidFill>
                  <a:schemeClr val="tx1"/>
                </a:solidFill>
                <a:latin typeface="Arial" panose="020B0604020202020204" pitchFamily="34" charset="0"/>
                <a:cs typeface="Arial" panose="020B0604020202020204" pitchFamily="34" charset="0"/>
              </a:rPr>
              <a:t>Τήρηση αρχείου δραστηριοτήτων επεξεργασίας (Άρθρο 30 ΓΚΠΔ) </a:t>
            </a:r>
          </a:p>
          <a:p>
            <a:pPr algn="just"/>
            <a:r>
              <a:rPr lang="el-GR" sz="2100" dirty="0">
                <a:solidFill>
                  <a:schemeClr val="tx1"/>
                </a:solidFill>
                <a:latin typeface="Arial" panose="020B0604020202020204" pitchFamily="34" charset="0"/>
                <a:cs typeface="Arial" panose="020B0604020202020204" pitchFamily="34" charset="0"/>
              </a:rPr>
              <a:t>Γνωστοποίηση παραβίασης δεδομένων προσωπικού χαρακτήρα (Άρθρο 33 ΓΚΠΔ)</a:t>
            </a:r>
          </a:p>
          <a:p>
            <a:pPr algn="just"/>
            <a:r>
              <a:rPr lang="el-GR" sz="2100" dirty="0">
                <a:solidFill>
                  <a:schemeClr val="tx1"/>
                </a:solidFill>
                <a:latin typeface="Arial" panose="020B0604020202020204" pitchFamily="34" charset="0"/>
                <a:cs typeface="Arial" panose="020B0604020202020204" pitchFamily="34" charset="0"/>
              </a:rPr>
              <a:t> Διενέργεια Εκτίμησης Αντικτύπου και προηγούμενη διαβούλευση όταν η επεξεργασία προκαλεί υψηλό κίνδυνο ελλείψει μέτρων μετριασμού του κινδύνου (Άρθρο 35 ΓΚΠΔ)</a:t>
            </a:r>
          </a:p>
          <a:p>
            <a:endParaRPr lang="el-GR" dirty="0"/>
          </a:p>
        </p:txBody>
      </p:sp>
      <p:sp>
        <p:nvSpPr>
          <p:cNvPr id="4" name="Slide Number Placeholder 3">
            <a:extLst>
              <a:ext uri="{FF2B5EF4-FFF2-40B4-BE49-F238E27FC236}">
                <a16:creationId xmlns:a16="http://schemas.microsoft.com/office/drawing/2014/main" id="{22F148E7-B6FB-F807-7E60-2C99B62DB465}"/>
              </a:ext>
            </a:extLst>
          </p:cNvPr>
          <p:cNvSpPr>
            <a:spLocks noGrp="1"/>
          </p:cNvSpPr>
          <p:nvPr>
            <p:ph type="sldNum" sz="quarter" idx="12"/>
          </p:nvPr>
        </p:nvSpPr>
        <p:spPr/>
        <p:txBody>
          <a:bodyPr/>
          <a:lstStyle/>
          <a:p>
            <a:fld id="{08AB70BE-1769-45B8-85A6-0C837432C7E6}" type="slidenum">
              <a:rPr lang="en-US" smtClean="0"/>
              <a:t>13</a:t>
            </a:fld>
            <a:endParaRPr lang="en-US"/>
          </a:p>
        </p:txBody>
      </p:sp>
      <p:pic>
        <p:nvPicPr>
          <p:cNvPr id="6" name="Picture 5">
            <a:extLst>
              <a:ext uri="{FF2B5EF4-FFF2-40B4-BE49-F238E27FC236}">
                <a16:creationId xmlns:a16="http://schemas.microsoft.com/office/drawing/2014/main" id="{22776CC7-95E7-F395-5E7B-B763B193DB34}"/>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67154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09115-95EB-75E1-043B-4E3C5E41C5C9}"/>
              </a:ext>
            </a:extLst>
          </p:cNvPr>
          <p:cNvSpPr>
            <a:spLocks noGrp="1"/>
          </p:cNvSpPr>
          <p:nvPr>
            <p:ph type="title"/>
          </p:nvPr>
        </p:nvSpPr>
        <p:spPr>
          <a:xfrm>
            <a:off x="345198" y="2304875"/>
            <a:ext cx="2947482" cy="2248250"/>
          </a:xfrm>
        </p:spPr>
        <p:txBody>
          <a:bodyPr/>
          <a:lstStyle/>
          <a:p>
            <a:r>
              <a:rPr lang="el-GR" dirty="0">
                <a:solidFill>
                  <a:srgbClr val="E6E6E6"/>
                </a:solidFill>
              </a:rPr>
              <a:t>Υπεύθυνος Προστασίας Δεδομένων</a:t>
            </a:r>
          </a:p>
        </p:txBody>
      </p:sp>
      <p:sp>
        <p:nvSpPr>
          <p:cNvPr id="8" name="Content Placeholder 7">
            <a:extLst>
              <a:ext uri="{FF2B5EF4-FFF2-40B4-BE49-F238E27FC236}">
                <a16:creationId xmlns:a16="http://schemas.microsoft.com/office/drawing/2014/main" id="{2468BAC3-234C-F8CE-7673-E811198D3B93}"/>
              </a:ext>
            </a:extLst>
          </p:cNvPr>
          <p:cNvSpPr>
            <a:spLocks noGrp="1"/>
          </p:cNvSpPr>
          <p:nvPr>
            <p:ph idx="1"/>
          </p:nvPr>
        </p:nvSpPr>
        <p:spPr>
          <a:xfrm>
            <a:off x="3768600" y="868680"/>
            <a:ext cx="7315200" cy="5120640"/>
          </a:xfrm>
        </p:spPr>
        <p:txBody>
          <a:bodyPr/>
          <a:lstStyle/>
          <a:p>
            <a:pPr algn="just"/>
            <a:r>
              <a:rPr lang="el-GR" sz="2200" dirty="0">
                <a:solidFill>
                  <a:schemeClr val="tx1"/>
                </a:solidFill>
                <a:latin typeface="Arial" panose="020B0604020202020204" pitchFamily="34" charset="0"/>
                <a:cs typeface="Arial" panose="020B0604020202020204" pitchFamily="34" charset="0"/>
              </a:rPr>
              <a:t>Οι Δημόσιες Αρχές είναι υπόχρεες να καθορίσουν Υπεύθυνο Προστασίας Δεδομένων (Άρθρο 37 του ΓΚΠΔ)</a:t>
            </a:r>
          </a:p>
          <a:p>
            <a:pPr algn="just"/>
            <a:r>
              <a:rPr lang="el-GR" sz="2200" dirty="0">
                <a:solidFill>
                  <a:schemeClr val="tx1"/>
                </a:solidFill>
                <a:latin typeface="Arial" panose="020B0604020202020204" pitchFamily="34" charset="0"/>
                <a:cs typeface="Arial" panose="020B0604020202020204" pitchFamily="34" charset="0"/>
              </a:rPr>
              <a:t>Τα στοιχεία του Υπεύθυνου Προστασίας Δεδομένων </a:t>
            </a:r>
            <a:r>
              <a:rPr lang="el-GR" sz="2200" b="1" dirty="0">
                <a:solidFill>
                  <a:schemeClr val="tx1"/>
                </a:solidFill>
                <a:latin typeface="Arial" panose="020B0604020202020204" pitchFamily="34" charset="0"/>
                <a:cs typeface="Arial" panose="020B0604020202020204" pitchFamily="34" charset="0"/>
              </a:rPr>
              <a:t>δημοσιεύονται</a:t>
            </a:r>
            <a:r>
              <a:rPr lang="el-GR" sz="2200" dirty="0">
                <a:solidFill>
                  <a:schemeClr val="tx1"/>
                </a:solidFill>
                <a:latin typeface="Arial" panose="020B0604020202020204" pitchFamily="34" charset="0"/>
                <a:cs typeface="Arial" panose="020B0604020202020204" pitchFamily="34" charset="0"/>
              </a:rPr>
              <a:t> και </a:t>
            </a:r>
            <a:r>
              <a:rPr lang="el-GR" sz="2200" b="1" dirty="0">
                <a:solidFill>
                  <a:schemeClr val="tx1"/>
                </a:solidFill>
                <a:latin typeface="Arial" panose="020B0604020202020204" pitchFamily="34" charset="0"/>
                <a:cs typeface="Arial" panose="020B0604020202020204" pitchFamily="34" charset="0"/>
              </a:rPr>
              <a:t>ανακοινώνονται στην Εποπτική Αρχή</a:t>
            </a:r>
          </a:p>
          <a:p>
            <a:pPr algn="just"/>
            <a:r>
              <a:rPr lang="el-GR" sz="2200" dirty="0">
                <a:solidFill>
                  <a:schemeClr val="tx1"/>
                </a:solidFill>
                <a:latin typeface="Arial" panose="020B0604020202020204" pitchFamily="34" charset="0"/>
                <a:cs typeface="Arial" panose="020B0604020202020204" pitchFamily="34" charset="0"/>
              </a:rPr>
              <a:t>Ενεργεί ως σημείο επικοινωνίας με την Εποπτική Αρχή </a:t>
            </a:r>
          </a:p>
          <a:p>
            <a:pPr marL="0" indent="0" algn="just">
              <a:buNone/>
            </a:pPr>
            <a:r>
              <a:rPr lang="el-GR"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34454AD6-ADAD-871B-138B-B5C6620F0F8F}"/>
              </a:ext>
            </a:extLst>
          </p:cNvPr>
          <p:cNvSpPr>
            <a:spLocks noGrp="1"/>
          </p:cNvSpPr>
          <p:nvPr>
            <p:ph type="sldNum" sz="quarter" idx="12"/>
          </p:nvPr>
        </p:nvSpPr>
        <p:spPr/>
        <p:txBody>
          <a:bodyPr/>
          <a:lstStyle/>
          <a:p>
            <a:fld id="{08AB70BE-1769-45B8-85A6-0C837432C7E6}" type="slidenum">
              <a:rPr lang="en-US" smtClean="0"/>
              <a:t>14</a:t>
            </a:fld>
            <a:endParaRPr lang="en-US"/>
          </a:p>
        </p:txBody>
      </p:sp>
      <p:pic>
        <p:nvPicPr>
          <p:cNvPr id="3" name="Picture 2">
            <a:extLst>
              <a:ext uri="{FF2B5EF4-FFF2-40B4-BE49-F238E27FC236}">
                <a16:creationId xmlns:a16="http://schemas.microsoft.com/office/drawing/2014/main" id="{BD81C596-ADFF-7F1D-1B3D-F26A41FD4393}"/>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2019493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A944-F016-9A33-6067-28CD10A1C1F2}"/>
              </a:ext>
            </a:extLst>
          </p:cNvPr>
          <p:cNvSpPr>
            <a:spLocks noGrp="1"/>
          </p:cNvSpPr>
          <p:nvPr>
            <p:ph type="title"/>
          </p:nvPr>
        </p:nvSpPr>
        <p:spPr>
          <a:xfrm>
            <a:off x="294864" y="1128408"/>
            <a:ext cx="2947482" cy="4601183"/>
          </a:xfrm>
        </p:spPr>
        <p:txBody>
          <a:bodyPr>
            <a:normAutofit/>
          </a:bodyPr>
          <a:lstStyle/>
          <a:p>
            <a:r>
              <a:rPr lang="el-GR" dirty="0">
                <a:solidFill>
                  <a:srgbClr val="E6E6E6"/>
                </a:solidFill>
              </a:rPr>
              <a:t>Κυριότερες Υποχρεώσεις του Υπευθύνου Προστασίας Δεδομένων</a:t>
            </a:r>
          </a:p>
        </p:txBody>
      </p:sp>
      <p:sp>
        <p:nvSpPr>
          <p:cNvPr id="3" name="Content Placeholder 2">
            <a:extLst>
              <a:ext uri="{FF2B5EF4-FFF2-40B4-BE49-F238E27FC236}">
                <a16:creationId xmlns:a16="http://schemas.microsoft.com/office/drawing/2014/main" id="{2F396FE4-F0E3-E713-DAD9-756A8ED142F1}"/>
              </a:ext>
            </a:extLst>
          </p:cNvPr>
          <p:cNvSpPr>
            <a:spLocks noGrp="1"/>
          </p:cNvSpPr>
          <p:nvPr>
            <p:ph idx="1"/>
          </p:nvPr>
        </p:nvSpPr>
        <p:spPr>
          <a:xfrm>
            <a:off x="3934436" y="780177"/>
            <a:ext cx="6894823" cy="5343786"/>
          </a:xfrm>
        </p:spPr>
        <p:txBody>
          <a:bodyPr>
            <a:normAutofit/>
          </a:bodyPr>
          <a:lstStyle/>
          <a:p>
            <a:pPr algn="just"/>
            <a:r>
              <a:rPr lang="el-GR" dirty="0">
                <a:solidFill>
                  <a:schemeClr val="tx1"/>
                </a:solidFill>
                <a:latin typeface="Arial" panose="020B0604020202020204" pitchFamily="34" charset="0"/>
                <a:cs typeface="Arial" panose="020B0604020202020204" pitchFamily="34" charset="0"/>
              </a:rPr>
              <a:t>Συμμετέχει, δεόντως και εγκαίρως, σε όλα τα ζητήματα τα οποία σχετίζονται με την προστασία δεδομένων προσωπικού χαρακτήρα</a:t>
            </a:r>
          </a:p>
          <a:p>
            <a:pPr algn="just"/>
            <a:r>
              <a:rPr lang="el-GR" dirty="0">
                <a:solidFill>
                  <a:schemeClr val="tx1"/>
                </a:solidFill>
                <a:latin typeface="Arial" panose="020B0604020202020204" pitchFamily="34" charset="0"/>
                <a:cs typeface="Arial" panose="020B0604020202020204" pitchFamily="34" charset="0"/>
              </a:rPr>
              <a:t>Λαμβάνει επικοινωνία από τα υποκείμενα των δεδομένων για κάθε ζήτημα σχετικό με την επεξεργασία των δεδομένων τους και την άσκηση των δικαιωμάτων τους</a:t>
            </a:r>
          </a:p>
          <a:p>
            <a:pPr algn="just"/>
            <a:r>
              <a:rPr lang="el-GR" dirty="0">
                <a:solidFill>
                  <a:schemeClr val="tx1"/>
                </a:solidFill>
                <a:latin typeface="Arial" panose="020B0604020202020204" pitchFamily="34" charset="0"/>
                <a:cs typeface="Arial" panose="020B0604020202020204" pitchFamily="34" charset="0"/>
              </a:rPr>
              <a:t>Δεσμεύεται από την τήρηση του απορρήτου ή της εμπιστευτικότητας</a:t>
            </a:r>
          </a:p>
          <a:p>
            <a:pPr algn="just"/>
            <a:r>
              <a:rPr lang="el-GR" dirty="0">
                <a:solidFill>
                  <a:schemeClr val="tx1"/>
                </a:solidFill>
                <a:latin typeface="Arial" panose="020B0604020202020204" pitchFamily="34" charset="0"/>
                <a:cs typeface="Arial" panose="020B0604020202020204" pitchFamily="34" charset="0"/>
              </a:rPr>
              <a:t>Ενημερώνει τον υπεύθυνο επεξεργασίας ή τον εκτελούντα την επεξεργασία για τις υποχρεώσεις τους</a:t>
            </a:r>
            <a:endParaRPr lang="en-US" dirty="0">
              <a:solidFill>
                <a:schemeClr val="tx1"/>
              </a:solidFill>
              <a:latin typeface="Arial" panose="020B0604020202020204" pitchFamily="34" charset="0"/>
              <a:cs typeface="Arial" panose="020B0604020202020204" pitchFamily="34" charset="0"/>
            </a:endParaRPr>
          </a:p>
          <a:p>
            <a:pPr algn="just"/>
            <a:r>
              <a:rPr lang="el-GR" dirty="0">
                <a:solidFill>
                  <a:schemeClr val="tx1"/>
                </a:solidFill>
                <a:latin typeface="Arial" panose="020B0604020202020204" pitchFamily="34" charset="0"/>
                <a:cs typeface="Arial" panose="020B0604020202020204" pitchFamily="34" charset="0"/>
              </a:rPr>
              <a:t>Παρακολουθεί τη συμμόρφωση με τον ΓΚΠΔ (όπως τις ενέργειες ανάθεσης αρμοδιοτήτων, ευαισθητοποίησης, κατάρτισης και ελέγχων)</a:t>
            </a:r>
            <a:endParaRPr lang="en-US" dirty="0">
              <a:solidFill>
                <a:schemeClr val="tx1"/>
              </a:solidFill>
              <a:latin typeface="Arial" panose="020B0604020202020204" pitchFamily="34" charset="0"/>
              <a:cs typeface="Arial" panose="020B0604020202020204" pitchFamily="34" charset="0"/>
            </a:endParaRPr>
          </a:p>
          <a:p>
            <a:pPr algn="just"/>
            <a:r>
              <a:rPr lang="el-GR" dirty="0">
                <a:solidFill>
                  <a:schemeClr val="tx1"/>
                </a:solidFill>
                <a:latin typeface="Arial" panose="020B0604020202020204" pitchFamily="34" charset="0"/>
                <a:cs typeface="Arial" panose="020B0604020202020204" pitchFamily="34" charset="0"/>
              </a:rPr>
              <a:t>Παρέχει συμβουλές όσον αφορά στην εκτίμηση αντικτύπου</a:t>
            </a:r>
          </a:p>
        </p:txBody>
      </p:sp>
      <p:sp>
        <p:nvSpPr>
          <p:cNvPr id="4" name="Slide Number Placeholder 3">
            <a:extLst>
              <a:ext uri="{FF2B5EF4-FFF2-40B4-BE49-F238E27FC236}">
                <a16:creationId xmlns:a16="http://schemas.microsoft.com/office/drawing/2014/main" id="{DC1811BD-D2DA-8B62-69FD-8836A371FE3E}"/>
              </a:ext>
            </a:extLst>
          </p:cNvPr>
          <p:cNvSpPr>
            <a:spLocks noGrp="1"/>
          </p:cNvSpPr>
          <p:nvPr>
            <p:ph type="sldNum" sz="quarter" idx="12"/>
          </p:nvPr>
        </p:nvSpPr>
        <p:spPr/>
        <p:txBody>
          <a:bodyPr/>
          <a:lstStyle/>
          <a:p>
            <a:fld id="{08AB70BE-1769-45B8-85A6-0C837432C7E6}" type="slidenum">
              <a:rPr lang="en-US" smtClean="0"/>
              <a:t>15</a:t>
            </a:fld>
            <a:endParaRPr lang="en-US"/>
          </a:p>
        </p:txBody>
      </p:sp>
      <p:pic>
        <p:nvPicPr>
          <p:cNvPr id="6" name="Picture 5">
            <a:extLst>
              <a:ext uri="{FF2B5EF4-FFF2-40B4-BE49-F238E27FC236}">
                <a16:creationId xmlns:a16="http://schemas.microsoft.com/office/drawing/2014/main" id="{BACF216D-F745-353D-13B0-43403AF34E9A}"/>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49431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4926-2F60-DF54-0E67-684249500F59}"/>
              </a:ext>
            </a:extLst>
          </p:cNvPr>
          <p:cNvSpPr>
            <a:spLocks noGrp="1"/>
          </p:cNvSpPr>
          <p:nvPr>
            <p:ph type="title"/>
          </p:nvPr>
        </p:nvSpPr>
        <p:spPr>
          <a:xfrm>
            <a:off x="286475" y="1128408"/>
            <a:ext cx="2947482" cy="4601183"/>
          </a:xfrm>
        </p:spPr>
        <p:txBody>
          <a:bodyPr>
            <a:normAutofit/>
          </a:bodyPr>
          <a:lstStyle/>
          <a:p>
            <a:r>
              <a:rPr lang="el-GR" dirty="0">
                <a:solidFill>
                  <a:srgbClr val="E6E6E6"/>
                </a:solidFill>
              </a:rPr>
              <a:t>Ρόλος του Γραφείου Επιτρόπου Προστασίας Δεδομένων Προσωπικού Χαρακτήρα</a:t>
            </a:r>
          </a:p>
        </p:txBody>
      </p:sp>
      <p:sp>
        <p:nvSpPr>
          <p:cNvPr id="3" name="Content Placeholder 2">
            <a:extLst>
              <a:ext uri="{FF2B5EF4-FFF2-40B4-BE49-F238E27FC236}">
                <a16:creationId xmlns:a16="http://schemas.microsoft.com/office/drawing/2014/main" id="{E3EC9D18-08D2-18AA-6682-1B5F65A12EF5}"/>
              </a:ext>
            </a:extLst>
          </p:cNvPr>
          <p:cNvSpPr>
            <a:spLocks noGrp="1"/>
          </p:cNvSpPr>
          <p:nvPr>
            <p:ph idx="1"/>
          </p:nvPr>
        </p:nvSpPr>
        <p:spPr>
          <a:xfrm>
            <a:off x="3766657" y="788564"/>
            <a:ext cx="7735198" cy="4446166"/>
          </a:xfrm>
        </p:spPr>
        <p:txBody>
          <a:bodyPr/>
          <a:lstStyle/>
          <a:p>
            <a:pPr algn="just"/>
            <a:r>
              <a:rPr lang="el-GR" dirty="0">
                <a:solidFill>
                  <a:schemeClr val="tx1"/>
                </a:solidFill>
                <a:latin typeface="Arial" panose="020B0604020202020204" pitchFamily="34" charset="0"/>
                <a:cs typeface="Arial" panose="020B0604020202020204" pitchFamily="34" charset="0"/>
              </a:rPr>
              <a:t>Ευαισθητοποίηση</a:t>
            </a:r>
            <a:r>
              <a:rPr lang="el-GR" b="0" i="0" dirty="0">
                <a:solidFill>
                  <a:schemeClr val="tx1"/>
                </a:solidFill>
                <a:effectLst/>
                <a:latin typeface="Arial" panose="020B0604020202020204" pitchFamily="34" charset="0"/>
                <a:cs typeface="Arial" panose="020B0604020202020204" pitchFamily="34" charset="0"/>
              </a:rPr>
              <a:t> του κοινού και των υπεύθυνων επεξεργασίας</a:t>
            </a:r>
          </a:p>
          <a:p>
            <a:pPr algn="just"/>
            <a:r>
              <a:rPr lang="el-GR" dirty="0">
                <a:solidFill>
                  <a:schemeClr val="tx1"/>
                </a:solidFill>
                <a:latin typeface="Arial" panose="020B0604020202020204" pitchFamily="34" charset="0"/>
                <a:cs typeface="Arial" panose="020B0604020202020204" pitchFamily="34" charset="0"/>
              </a:rPr>
              <a:t>Προστασία των δικαιωμάτων των υποκειμένων των δεδομένων</a:t>
            </a:r>
          </a:p>
          <a:p>
            <a:pPr algn="just"/>
            <a:r>
              <a:rPr lang="el-GR" dirty="0">
                <a:solidFill>
                  <a:schemeClr val="tx1"/>
                </a:solidFill>
                <a:latin typeface="Arial" panose="020B0604020202020204" pitchFamily="34" charset="0"/>
                <a:cs typeface="Arial" panose="020B0604020202020204" pitchFamily="34" charset="0"/>
              </a:rPr>
              <a:t>Καθοδήγηση σχετικά με την ορθή εφαρμογή του ΓΚΠΔ</a:t>
            </a:r>
          </a:p>
          <a:p>
            <a:pPr algn="just"/>
            <a:r>
              <a:rPr lang="el-GR" dirty="0">
                <a:solidFill>
                  <a:schemeClr val="tx1"/>
                </a:solidFill>
                <a:latin typeface="Arial" panose="020B0604020202020204" pitchFamily="34" charset="0"/>
                <a:cs typeface="Arial" panose="020B0604020202020204" pitchFamily="34" charset="0"/>
              </a:rPr>
              <a:t>Συμβουλευτικός ρόλος για νομοθετικά και διοικητικά μέτρα</a:t>
            </a:r>
          </a:p>
          <a:p>
            <a:pPr algn="just"/>
            <a:r>
              <a:rPr lang="el-GR" dirty="0">
                <a:solidFill>
                  <a:schemeClr val="tx1"/>
                </a:solidFill>
                <a:latin typeface="Arial" panose="020B0604020202020204" pitchFamily="34" charset="0"/>
                <a:cs typeface="Arial" panose="020B0604020202020204" pitchFamily="34" charset="0"/>
              </a:rPr>
              <a:t>Διενέργεια ελέγχων</a:t>
            </a:r>
          </a:p>
          <a:p>
            <a:pPr algn="just"/>
            <a:r>
              <a:rPr lang="el-GR" dirty="0">
                <a:solidFill>
                  <a:schemeClr val="tx1"/>
                </a:solidFill>
                <a:latin typeface="Arial" panose="020B0604020202020204" pitchFamily="34" charset="0"/>
                <a:cs typeface="Arial" panose="020B0604020202020204" pitchFamily="34" charset="0"/>
              </a:rPr>
              <a:t>Επιβολή διοικητικών κυρώσεων και προστίμων</a:t>
            </a:r>
          </a:p>
        </p:txBody>
      </p:sp>
      <p:sp>
        <p:nvSpPr>
          <p:cNvPr id="4" name="Slide Number Placeholder 3">
            <a:extLst>
              <a:ext uri="{FF2B5EF4-FFF2-40B4-BE49-F238E27FC236}">
                <a16:creationId xmlns:a16="http://schemas.microsoft.com/office/drawing/2014/main" id="{09FD0643-2816-4146-B9AD-E3FD5C1B5B81}"/>
              </a:ext>
            </a:extLst>
          </p:cNvPr>
          <p:cNvSpPr>
            <a:spLocks noGrp="1"/>
          </p:cNvSpPr>
          <p:nvPr>
            <p:ph type="sldNum" sz="quarter" idx="12"/>
          </p:nvPr>
        </p:nvSpPr>
        <p:spPr/>
        <p:txBody>
          <a:bodyPr/>
          <a:lstStyle/>
          <a:p>
            <a:fld id="{08AB70BE-1769-45B8-85A6-0C837432C7E6}" type="slidenum">
              <a:rPr lang="en-US" smtClean="0"/>
              <a:t>16</a:t>
            </a:fld>
            <a:endParaRPr lang="en-US"/>
          </a:p>
        </p:txBody>
      </p:sp>
      <p:pic>
        <p:nvPicPr>
          <p:cNvPr id="6" name="Picture 5">
            <a:extLst>
              <a:ext uri="{FF2B5EF4-FFF2-40B4-BE49-F238E27FC236}">
                <a16:creationId xmlns:a16="http://schemas.microsoft.com/office/drawing/2014/main" id="{B8229B4A-2C2B-163A-7B19-51836681117D}"/>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167203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47FB2-FE0D-160F-650A-CAB84A878BE1}"/>
              </a:ext>
            </a:extLst>
          </p:cNvPr>
          <p:cNvSpPr>
            <a:spLocks noGrp="1"/>
          </p:cNvSpPr>
          <p:nvPr>
            <p:ph type="title"/>
          </p:nvPr>
        </p:nvSpPr>
        <p:spPr>
          <a:xfrm>
            <a:off x="193120" y="2579237"/>
            <a:ext cx="3388979" cy="1699526"/>
          </a:xfrm>
        </p:spPr>
        <p:txBody>
          <a:bodyPr>
            <a:normAutofit fontScale="90000"/>
          </a:bodyPr>
          <a:lstStyle/>
          <a:p>
            <a:r>
              <a:rPr lang="el-GR" sz="4000" dirty="0">
                <a:solidFill>
                  <a:srgbClr val="E6E6E6"/>
                </a:solidFill>
                <a:latin typeface="Arial" panose="020B0604020202020204" pitchFamily="34" charset="0"/>
                <a:cs typeface="Arial" panose="020B0604020202020204" pitchFamily="34" charset="0"/>
              </a:rPr>
              <a:t>Τα κυριότερα θέματα για τα οποία υποβάλλονται παράπονα στο Γραφείο μας</a:t>
            </a:r>
            <a:br>
              <a:rPr lang="en-US" sz="4000" dirty="0">
                <a:solidFill>
                  <a:srgbClr val="E6E6E6"/>
                </a:solidFill>
                <a:latin typeface="Arial" panose="020B0604020202020204" pitchFamily="34" charset="0"/>
                <a:cs typeface="Arial" panose="020B0604020202020204" pitchFamily="34" charset="0"/>
              </a:rPr>
            </a:br>
            <a:endParaRPr lang="el-GR" dirty="0">
              <a:solidFill>
                <a:srgbClr val="E6E6E6"/>
              </a:solidFill>
            </a:endParaRPr>
          </a:p>
        </p:txBody>
      </p:sp>
      <p:sp>
        <p:nvSpPr>
          <p:cNvPr id="3" name="Content Placeholder 2">
            <a:extLst>
              <a:ext uri="{FF2B5EF4-FFF2-40B4-BE49-F238E27FC236}">
                <a16:creationId xmlns:a16="http://schemas.microsoft.com/office/drawing/2014/main" id="{2929306D-908D-7927-2BE8-E4B89F52EFBB}"/>
              </a:ext>
            </a:extLst>
          </p:cNvPr>
          <p:cNvSpPr>
            <a:spLocks noGrp="1"/>
          </p:cNvSpPr>
          <p:nvPr>
            <p:ph idx="1"/>
          </p:nvPr>
        </p:nvSpPr>
        <p:spPr>
          <a:xfrm>
            <a:off x="3582099" y="1623908"/>
            <a:ext cx="7817991" cy="3610184"/>
          </a:xfrm>
        </p:spPr>
        <p:txBody>
          <a:bodyPr/>
          <a:lstStyle/>
          <a:p>
            <a:pPr algn="just"/>
            <a:r>
              <a:rPr lang="el-GR" dirty="0">
                <a:solidFill>
                  <a:schemeClr val="tx1"/>
                </a:solidFill>
                <a:latin typeface="Arial" panose="020B0604020202020204" pitchFamily="34" charset="0"/>
                <a:cs typeface="Arial" panose="020B0604020202020204" pitchFamily="34" charset="0"/>
              </a:rPr>
              <a:t>Η μη ανάρτηση στοιχείων επικοινωνίας Υπεύθυνου Προστασίας Δεδομένων </a:t>
            </a:r>
            <a:endParaRPr lang="en-US" dirty="0">
              <a:solidFill>
                <a:schemeClr val="tx1"/>
              </a:solidFill>
              <a:latin typeface="Arial" panose="020B0604020202020204" pitchFamily="34" charset="0"/>
              <a:cs typeface="Arial" panose="020B0604020202020204" pitchFamily="34" charset="0"/>
            </a:endParaRPr>
          </a:p>
          <a:p>
            <a:pPr algn="just"/>
            <a:r>
              <a:rPr lang="el-GR" dirty="0">
                <a:solidFill>
                  <a:schemeClr val="tx1"/>
                </a:solidFill>
                <a:latin typeface="Arial" panose="020B0604020202020204" pitchFamily="34" charset="0"/>
                <a:cs typeface="Arial" panose="020B0604020202020204" pitchFamily="34" charset="0"/>
              </a:rPr>
              <a:t>Η απουσία ή η ανεπαρκής πολιτική προστασίας δεδομένων </a:t>
            </a:r>
            <a:endParaRPr lang="en-US" dirty="0">
              <a:solidFill>
                <a:schemeClr val="tx1"/>
              </a:solidFill>
              <a:latin typeface="Arial" panose="020B0604020202020204" pitchFamily="34" charset="0"/>
              <a:cs typeface="Arial" panose="020B0604020202020204" pitchFamily="34" charset="0"/>
            </a:endParaRPr>
          </a:p>
          <a:p>
            <a:pPr algn="just"/>
            <a:r>
              <a:rPr lang="el-GR" dirty="0">
                <a:solidFill>
                  <a:schemeClr val="tx1"/>
                </a:solidFill>
                <a:latin typeface="Arial" panose="020B0604020202020204" pitchFamily="34" charset="0"/>
                <a:ea typeface="Calibri" panose="020F0502020204030204" pitchFamily="34" charset="0"/>
              </a:rPr>
              <a:t>Τ</a:t>
            </a:r>
            <a:r>
              <a:rPr lang="el-GR" dirty="0">
                <a:solidFill>
                  <a:schemeClr val="tx1"/>
                </a:solidFill>
                <a:effectLst/>
                <a:latin typeface="Arial" panose="020B0604020202020204" pitchFamily="34" charset="0"/>
                <a:ea typeface="Calibri" panose="020F0502020204030204" pitchFamily="34" charset="0"/>
              </a:rPr>
              <a:t>α αιτήματα άσκησης δικαιωμάτων δεν ικανοποιούνται εντός του χρονικού περιθωρίου που προβλέπει ο νόμος (ένα μήνα) ή αν δεν δίνεται επαρκή απάντηση (Άρθρο 12(3) ΓΚΠΔ)</a:t>
            </a:r>
          </a:p>
          <a:p>
            <a:pPr algn="just"/>
            <a:r>
              <a:rPr lang="el-GR" dirty="0">
                <a:solidFill>
                  <a:schemeClr val="tx1"/>
                </a:solidFill>
                <a:effectLst/>
                <a:latin typeface="Arial" panose="020B0604020202020204" pitchFamily="34" charset="0"/>
                <a:ea typeface="Calibri" panose="020F0502020204030204" pitchFamily="34" charset="0"/>
              </a:rPr>
              <a:t>Η μη διενέργεια Εκτίμησης Αντικτύπου όταν υπάρχει υψηλός κίνδυνος για τα δικαιώματα και τις ελευθερίες των φυσικών προσώπων</a:t>
            </a:r>
          </a:p>
          <a:p>
            <a:pPr marL="0" indent="0">
              <a:buNone/>
            </a:pPr>
            <a:endParaRPr lang="el-GR" sz="19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AD82234-C080-299E-130D-41525262BD01}"/>
              </a:ext>
            </a:extLst>
          </p:cNvPr>
          <p:cNvSpPr>
            <a:spLocks noGrp="1"/>
          </p:cNvSpPr>
          <p:nvPr>
            <p:ph type="sldNum" sz="quarter" idx="12"/>
          </p:nvPr>
        </p:nvSpPr>
        <p:spPr/>
        <p:txBody>
          <a:bodyPr/>
          <a:lstStyle/>
          <a:p>
            <a:fld id="{08AB70BE-1769-45B8-85A6-0C837432C7E6}" type="slidenum">
              <a:rPr lang="en-US" smtClean="0"/>
              <a:t>17</a:t>
            </a:fld>
            <a:endParaRPr lang="en-US"/>
          </a:p>
        </p:txBody>
      </p:sp>
      <p:pic>
        <p:nvPicPr>
          <p:cNvPr id="6" name="Picture 5">
            <a:extLst>
              <a:ext uri="{FF2B5EF4-FFF2-40B4-BE49-F238E27FC236}">
                <a16:creationId xmlns:a16="http://schemas.microsoft.com/office/drawing/2014/main" id="{A654F3E2-435D-7FE7-25AA-1C388F42B37C}"/>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593469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F62C-7944-8737-8B22-55A3D8849056}"/>
              </a:ext>
            </a:extLst>
          </p:cNvPr>
          <p:cNvSpPr>
            <a:spLocks noGrp="1"/>
          </p:cNvSpPr>
          <p:nvPr>
            <p:ph type="title"/>
          </p:nvPr>
        </p:nvSpPr>
        <p:spPr>
          <a:xfrm>
            <a:off x="318027" y="2764498"/>
            <a:ext cx="2911736" cy="1329004"/>
          </a:xfrm>
        </p:spPr>
        <p:txBody>
          <a:bodyPr>
            <a:normAutofit fontScale="90000"/>
          </a:bodyPr>
          <a:lstStyle/>
          <a:p>
            <a:r>
              <a:rPr lang="el-GR" dirty="0">
                <a:solidFill>
                  <a:srgbClr val="E6E6E6"/>
                </a:solidFill>
              </a:rPr>
              <a:t>Περί Δικαιώματος Πρόσβασης σε Πληροφορίες του Δημόσιου Τομέα Νόμος (Ν. 184(</a:t>
            </a:r>
            <a:r>
              <a:rPr lang="en-US" dirty="0">
                <a:solidFill>
                  <a:srgbClr val="E6E6E6"/>
                </a:solidFill>
              </a:rPr>
              <a:t>I)/2017)</a:t>
            </a:r>
            <a:endParaRPr lang="el-GR" dirty="0">
              <a:solidFill>
                <a:srgbClr val="E6E6E6"/>
              </a:solidFill>
            </a:endParaRPr>
          </a:p>
        </p:txBody>
      </p:sp>
      <p:sp>
        <p:nvSpPr>
          <p:cNvPr id="3" name="Content Placeholder 2">
            <a:extLst>
              <a:ext uri="{FF2B5EF4-FFF2-40B4-BE49-F238E27FC236}">
                <a16:creationId xmlns:a16="http://schemas.microsoft.com/office/drawing/2014/main" id="{86FC2508-BC3D-2F27-67D4-B2D708B3E531}"/>
              </a:ext>
            </a:extLst>
          </p:cNvPr>
          <p:cNvSpPr>
            <a:spLocks noGrp="1"/>
          </p:cNvSpPr>
          <p:nvPr>
            <p:ph idx="1"/>
          </p:nvPr>
        </p:nvSpPr>
        <p:spPr>
          <a:xfrm>
            <a:off x="3732344" y="1339764"/>
            <a:ext cx="7411842" cy="4178472"/>
          </a:xfrm>
        </p:spPr>
        <p:txBody>
          <a:bodyPr>
            <a:noAutofit/>
          </a:bodyPr>
          <a:lstStyle/>
          <a:p>
            <a:pPr algn="just">
              <a:buFont typeface="Wingdings" panose="05000000000000000000" pitchFamily="2" charset="2"/>
              <a:buChar char="Ø"/>
            </a:pPr>
            <a:r>
              <a:rPr lang="el-GR" dirty="0">
                <a:solidFill>
                  <a:srgbClr val="121314"/>
                </a:solidFill>
                <a:latin typeface="Arial" panose="020B0604020202020204" pitchFamily="34" charset="0"/>
                <a:cs typeface="Arial" panose="020B0604020202020204" pitchFamily="34" charset="0"/>
              </a:rPr>
              <a:t>Οποιοδήποτε φυσικό ή νομικό πρόσωπο έχει το δικαίωμα να αιτείται πρόσβασης σε πληροφορίες που βρίσκονται στην κατοχή δημόσιας αρχής (Άρθρο 3(1))</a:t>
            </a:r>
            <a:endParaRPr lang="en-US" dirty="0">
              <a:solidFill>
                <a:srgbClr val="121314"/>
              </a:solidFill>
              <a:latin typeface="Arial" panose="020B0604020202020204" pitchFamily="34" charset="0"/>
              <a:cs typeface="Arial" panose="020B0604020202020204" pitchFamily="34" charset="0"/>
            </a:endParaRPr>
          </a:p>
          <a:p>
            <a:pPr lvl="0" algn="just">
              <a:buFont typeface="Wingdings" panose="05000000000000000000" pitchFamily="2" charset="2"/>
              <a:buChar char="Ø"/>
            </a:pPr>
            <a:r>
              <a:rPr lang="el-GR" dirty="0">
                <a:solidFill>
                  <a:srgbClr val="121314"/>
                </a:solidFill>
                <a:latin typeface="Arial" panose="020B0604020202020204" pitchFamily="34" charset="0"/>
                <a:cs typeface="Arial" panose="020B0604020202020204" pitchFamily="34" charset="0"/>
              </a:rPr>
              <a:t>Οποιοδήποτε πρόσωπο υποβάλει γραπτή αίτηση για παροχή πληροφοριών, έχει δικαίωμα:</a:t>
            </a:r>
          </a:p>
          <a:p>
            <a:pPr lvl="0" algn="just"/>
            <a:r>
              <a:rPr lang="el-GR" dirty="0">
                <a:solidFill>
                  <a:srgbClr val="121314"/>
                </a:solidFill>
                <a:latin typeface="Arial" panose="020B0604020202020204" pitchFamily="34" charset="0"/>
                <a:cs typeface="Arial" panose="020B0604020202020204" pitchFamily="34" charset="0"/>
              </a:rPr>
              <a:t>Να πληροφορηθεί γραπτώς από τη δημόσια αρχή κατά πόσο κατέχει ή όχι τις πληροφορίες που ζήτησε</a:t>
            </a:r>
            <a:endParaRPr lang="en-US" dirty="0">
              <a:solidFill>
                <a:srgbClr val="121314"/>
              </a:solidFill>
              <a:latin typeface="Arial" panose="020B0604020202020204" pitchFamily="34" charset="0"/>
              <a:cs typeface="Arial" panose="020B0604020202020204" pitchFamily="34" charset="0"/>
            </a:endParaRPr>
          </a:p>
          <a:p>
            <a:pPr lvl="0" algn="just"/>
            <a:r>
              <a:rPr lang="el-GR" dirty="0">
                <a:solidFill>
                  <a:srgbClr val="121314"/>
                </a:solidFill>
                <a:latin typeface="Arial" panose="020B0604020202020204" pitchFamily="34" charset="0"/>
                <a:cs typeface="Arial" panose="020B0604020202020204" pitchFamily="34" charset="0"/>
              </a:rPr>
              <a:t>Σε περίπτωση που η δημόσια αρχή τις κατέχει και είναι προσβάσιμες, να λάβει τις πληροφορίες αυτές</a:t>
            </a:r>
            <a:r>
              <a:rPr lang="en-US" dirty="0">
                <a:solidFill>
                  <a:srgbClr val="121314"/>
                </a:solidFill>
                <a:latin typeface="Arial" panose="020B0604020202020204" pitchFamily="34" charset="0"/>
                <a:cs typeface="Arial" panose="020B0604020202020204" pitchFamily="34" charset="0"/>
              </a:rPr>
              <a:t> (</a:t>
            </a:r>
            <a:r>
              <a:rPr lang="el-GR" dirty="0">
                <a:solidFill>
                  <a:srgbClr val="121314"/>
                </a:solidFill>
                <a:latin typeface="Arial" panose="020B0604020202020204" pitchFamily="34" charset="0"/>
                <a:cs typeface="Arial" panose="020B0604020202020204" pitchFamily="34" charset="0"/>
              </a:rPr>
              <a:t>Άρθρο 8)</a:t>
            </a:r>
          </a:p>
        </p:txBody>
      </p:sp>
      <p:sp>
        <p:nvSpPr>
          <p:cNvPr id="4" name="Slide Number Placeholder 3">
            <a:extLst>
              <a:ext uri="{FF2B5EF4-FFF2-40B4-BE49-F238E27FC236}">
                <a16:creationId xmlns:a16="http://schemas.microsoft.com/office/drawing/2014/main" id="{ABE5D3AE-2797-76BF-72BF-82E06F8A3144}"/>
              </a:ext>
            </a:extLst>
          </p:cNvPr>
          <p:cNvSpPr>
            <a:spLocks noGrp="1"/>
          </p:cNvSpPr>
          <p:nvPr>
            <p:ph type="sldNum" sz="quarter" idx="12"/>
          </p:nvPr>
        </p:nvSpPr>
        <p:spPr/>
        <p:txBody>
          <a:bodyPr/>
          <a:lstStyle/>
          <a:p>
            <a:fld id="{08AB70BE-1769-45B8-85A6-0C837432C7E6}" type="slidenum">
              <a:rPr lang="en-US" smtClean="0"/>
              <a:t>18</a:t>
            </a:fld>
            <a:endParaRPr lang="en-US"/>
          </a:p>
        </p:txBody>
      </p:sp>
      <p:pic>
        <p:nvPicPr>
          <p:cNvPr id="6" name="Picture 5">
            <a:extLst>
              <a:ext uri="{FF2B5EF4-FFF2-40B4-BE49-F238E27FC236}">
                <a16:creationId xmlns:a16="http://schemas.microsoft.com/office/drawing/2014/main" id="{E531087B-64D0-3F35-0328-565EB7D37BA9}"/>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202018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F62C-7944-8737-8B22-55A3D8849056}"/>
              </a:ext>
            </a:extLst>
          </p:cNvPr>
          <p:cNvSpPr>
            <a:spLocks noGrp="1"/>
          </p:cNvSpPr>
          <p:nvPr>
            <p:ph type="title"/>
          </p:nvPr>
        </p:nvSpPr>
        <p:spPr>
          <a:xfrm>
            <a:off x="318027" y="2764498"/>
            <a:ext cx="2911736" cy="1329004"/>
          </a:xfrm>
        </p:spPr>
        <p:txBody>
          <a:bodyPr>
            <a:normAutofit fontScale="90000"/>
          </a:bodyPr>
          <a:lstStyle/>
          <a:p>
            <a:r>
              <a:rPr lang="el-GR" sz="3600" dirty="0">
                <a:solidFill>
                  <a:srgbClr val="E6E6E6"/>
                </a:solidFill>
              </a:rPr>
              <a:t>Αίτηση παροχής πληροφοριών</a:t>
            </a:r>
            <a:br>
              <a:rPr lang="el-GR" sz="3600" dirty="0">
                <a:solidFill>
                  <a:srgbClr val="E6E6E6"/>
                </a:solidFill>
              </a:rPr>
            </a:br>
            <a:br>
              <a:rPr lang="el-GR" sz="3600" dirty="0">
                <a:solidFill>
                  <a:srgbClr val="E6E6E6"/>
                </a:solidFill>
              </a:rPr>
            </a:br>
            <a:r>
              <a:rPr lang="el-GR" sz="3600" dirty="0">
                <a:solidFill>
                  <a:srgbClr val="E6E6E6"/>
                </a:solidFill>
              </a:rPr>
              <a:t>Άρθρο 9</a:t>
            </a:r>
            <a:endParaRPr lang="el-GR" dirty="0">
              <a:solidFill>
                <a:srgbClr val="E6E6E6"/>
              </a:solidFill>
            </a:endParaRPr>
          </a:p>
        </p:txBody>
      </p:sp>
      <p:sp>
        <p:nvSpPr>
          <p:cNvPr id="3" name="Content Placeholder 2">
            <a:extLst>
              <a:ext uri="{FF2B5EF4-FFF2-40B4-BE49-F238E27FC236}">
                <a16:creationId xmlns:a16="http://schemas.microsoft.com/office/drawing/2014/main" id="{86FC2508-BC3D-2F27-67D4-B2D708B3E531}"/>
              </a:ext>
            </a:extLst>
          </p:cNvPr>
          <p:cNvSpPr>
            <a:spLocks noGrp="1"/>
          </p:cNvSpPr>
          <p:nvPr>
            <p:ph idx="1"/>
          </p:nvPr>
        </p:nvSpPr>
        <p:spPr>
          <a:xfrm>
            <a:off x="3732344" y="1339764"/>
            <a:ext cx="7411842" cy="4178472"/>
          </a:xfrm>
        </p:spPr>
        <p:txBody>
          <a:bodyPr>
            <a:noAutofit/>
          </a:bodyPr>
          <a:lstStyle/>
          <a:p>
            <a:pPr algn="just"/>
            <a:r>
              <a:rPr lang="el-GR" sz="1900" dirty="0">
                <a:solidFill>
                  <a:schemeClr val="tx1"/>
                </a:solidFill>
                <a:latin typeface="Arial" panose="020B0604020202020204" pitchFamily="34" charset="0"/>
                <a:cs typeface="Arial" panose="020B0604020202020204" pitchFamily="34" charset="0"/>
              </a:rPr>
              <a:t>Τρόποι παροχής ζητούμενων πληροφοριών (ένα ή περισσότερους):</a:t>
            </a:r>
          </a:p>
          <a:p>
            <a:pPr lvl="1" algn="just">
              <a:buFont typeface="Courier New" panose="02070309020205020404" pitchFamily="49" charset="0"/>
              <a:buChar char="o"/>
            </a:pPr>
            <a:r>
              <a:rPr lang="el-GR" sz="1900" b="1" dirty="0">
                <a:solidFill>
                  <a:schemeClr val="tx1"/>
                </a:solidFill>
                <a:latin typeface="Arial" panose="020B0604020202020204" pitchFamily="34" charset="0"/>
                <a:cs typeface="Arial" panose="020B0604020202020204" pitchFamily="34" charset="0"/>
              </a:rPr>
              <a:t>Αντίγραφο</a:t>
            </a:r>
            <a:r>
              <a:rPr lang="el-GR" sz="1900" dirty="0">
                <a:solidFill>
                  <a:schemeClr val="tx1"/>
                </a:solidFill>
                <a:latin typeface="Arial" panose="020B0604020202020204" pitchFamily="34" charset="0"/>
                <a:cs typeface="Arial" panose="020B0604020202020204" pitchFamily="34" charset="0"/>
              </a:rPr>
              <a:t> των πληροφοριών σε έντυπη ή οποιαδήποτε άλλη μορφή ζητηθεί </a:t>
            </a:r>
          </a:p>
          <a:p>
            <a:pPr lvl="1" algn="just">
              <a:buFont typeface="Courier New" panose="02070309020205020404" pitchFamily="49" charset="0"/>
              <a:buChar char="o"/>
            </a:pPr>
            <a:r>
              <a:rPr lang="el-GR" sz="1900" b="1" dirty="0">
                <a:solidFill>
                  <a:schemeClr val="tx1"/>
                </a:solidFill>
                <a:latin typeface="Arial" panose="020B0604020202020204" pitchFamily="34" charset="0"/>
                <a:cs typeface="Arial" panose="020B0604020202020204" pitchFamily="34" charset="0"/>
              </a:rPr>
              <a:t> Δυνατότητα επιθεώρησης </a:t>
            </a:r>
            <a:r>
              <a:rPr lang="el-GR" sz="1900" dirty="0">
                <a:solidFill>
                  <a:schemeClr val="tx1"/>
                </a:solidFill>
                <a:latin typeface="Arial" panose="020B0604020202020204" pitchFamily="34" charset="0"/>
                <a:cs typeface="Arial" panose="020B0604020202020204" pitchFamily="34" charset="0"/>
              </a:rPr>
              <a:t>του ζητούμενου αρχείου/ εγγράφου </a:t>
            </a:r>
          </a:p>
          <a:p>
            <a:pPr lvl="1" algn="just">
              <a:buFont typeface="Courier New" panose="02070309020205020404" pitchFamily="49" charset="0"/>
              <a:buChar char="o"/>
            </a:pPr>
            <a:r>
              <a:rPr lang="el-GR" sz="1900" b="1" dirty="0">
                <a:solidFill>
                  <a:schemeClr val="tx1"/>
                </a:solidFill>
                <a:latin typeface="Arial" panose="020B0604020202020204" pitchFamily="34" charset="0"/>
                <a:cs typeface="Arial" panose="020B0604020202020204" pitchFamily="34" charset="0"/>
              </a:rPr>
              <a:t>Σύνοψη ή περίληψη των πληροφοριών </a:t>
            </a:r>
            <a:r>
              <a:rPr lang="el-GR" sz="1900" dirty="0">
                <a:solidFill>
                  <a:schemeClr val="tx1"/>
                </a:solidFill>
                <a:latin typeface="Arial" panose="020B0604020202020204" pitchFamily="34" charset="0"/>
                <a:cs typeface="Arial" panose="020B0604020202020204" pitchFamily="34" charset="0"/>
              </a:rPr>
              <a:t>σε έντυπη ή οποιαδήποτε άλλη μορφή ζητηθεί </a:t>
            </a:r>
          </a:p>
          <a:p>
            <a:pPr marL="0" indent="0" algn="just">
              <a:buNone/>
            </a:pPr>
            <a:endParaRPr lang="el-GR" dirty="0">
              <a:solidFill>
                <a:srgbClr val="121314"/>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BE5D3AE-2797-76BF-72BF-82E06F8A3144}"/>
              </a:ext>
            </a:extLst>
          </p:cNvPr>
          <p:cNvSpPr>
            <a:spLocks noGrp="1"/>
          </p:cNvSpPr>
          <p:nvPr>
            <p:ph type="sldNum" sz="quarter" idx="12"/>
          </p:nvPr>
        </p:nvSpPr>
        <p:spPr/>
        <p:txBody>
          <a:bodyPr/>
          <a:lstStyle/>
          <a:p>
            <a:fld id="{08AB70BE-1769-45B8-85A6-0C837432C7E6}" type="slidenum">
              <a:rPr lang="en-US" smtClean="0"/>
              <a:t>19</a:t>
            </a:fld>
            <a:endParaRPr lang="en-US"/>
          </a:p>
        </p:txBody>
      </p:sp>
      <p:pic>
        <p:nvPicPr>
          <p:cNvPr id="6" name="Picture 5">
            <a:extLst>
              <a:ext uri="{FF2B5EF4-FFF2-40B4-BE49-F238E27FC236}">
                <a16:creationId xmlns:a16="http://schemas.microsoft.com/office/drawing/2014/main" id="{E531087B-64D0-3F35-0328-565EB7D37BA9}"/>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4006013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a:xfrm>
            <a:off x="117619" y="2417489"/>
            <a:ext cx="3154087" cy="1493240"/>
          </a:xfrm>
        </p:spPr>
        <p:txBody>
          <a:bodyPr/>
          <a:lstStyle/>
          <a:p>
            <a:r>
              <a:rPr lang="el-GR" dirty="0">
                <a:solidFill>
                  <a:srgbClr val="E6E6E6"/>
                </a:solidFill>
              </a:rPr>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3649211" y="763399"/>
            <a:ext cx="7608816" cy="4801420"/>
          </a:xfrm>
        </p:spPr>
        <p:txBody>
          <a:bodyPr>
            <a:normAutofit/>
          </a:bodyPr>
          <a:lstStyle/>
          <a:p>
            <a:pPr algn="just"/>
            <a:r>
              <a:rPr lang="el-GR" sz="2200" dirty="0">
                <a:solidFill>
                  <a:schemeClr val="tx1"/>
                </a:solidFill>
                <a:latin typeface="Arial" panose="020B0604020202020204" pitchFamily="34" charset="0"/>
                <a:cs typeface="Arial" panose="020B0604020202020204" pitchFamily="34" charset="0"/>
              </a:rPr>
              <a:t>Ο </a:t>
            </a:r>
            <a:r>
              <a:rPr lang="el-GR" sz="2200" b="1" dirty="0">
                <a:solidFill>
                  <a:srgbClr val="18818C"/>
                </a:solidFill>
                <a:latin typeface="Arial" panose="020B0604020202020204" pitchFamily="34" charset="0"/>
                <a:ea typeface="+mj-ea"/>
                <a:cs typeface="Arial" panose="020B0604020202020204" pitchFamily="34" charset="0"/>
              </a:rPr>
              <a:t>Κανονισμός (ΕΕ) 2016/679 </a:t>
            </a:r>
            <a:r>
              <a:rPr lang="el-GR" sz="2200" dirty="0">
                <a:solidFill>
                  <a:schemeClr val="tx1"/>
                </a:solidFill>
                <a:latin typeface="Arial" panose="020B0604020202020204" pitchFamily="34" charset="0"/>
                <a:cs typeface="Arial" panose="020B0604020202020204" pitchFamily="34" charset="0"/>
              </a:rPr>
              <a:t>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 </a:t>
            </a:r>
            <a:r>
              <a:rPr lang="el-GR" sz="2200" b="1" dirty="0">
                <a:solidFill>
                  <a:srgbClr val="18818C"/>
                </a:solidFill>
                <a:latin typeface="Arial" panose="020B0604020202020204" pitchFamily="34" charset="0"/>
                <a:ea typeface="+mj-ea"/>
                <a:cs typeface="Arial" panose="020B0604020202020204" pitchFamily="34" charset="0"/>
              </a:rPr>
              <a:t>(ΓΚΠΔ)</a:t>
            </a:r>
            <a:endParaRPr lang="el-GR" sz="2200" dirty="0">
              <a:solidFill>
                <a:srgbClr val="18818C"/>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Ο περί της Προστασίας των Φυσικών Προσώπων Έναντι την Επεξεργασία των Δεδομένων Προσωπικού Χαρακτήρα και της Ελεύθερης Κυκλοφορίας των Δεδομένων αυτών Νόμος του 2018 </a:t>
            </a:r>
            <a:r>
              <a:rPr lang="el-GR" sz="2200" b="1" dirty="0">
                <a:solidFill>
                  <a:srgbClr val="18818C"/>
                </a:solidFill>
                <a:latin typeface="Arial" panose="020B0604020202020204" pitchFamily="34" charset="0"/>
                <a:ea typeface="+mj-ea"/>
                <a:cs typeface="Arial" panose="020B0604020202020204" pitchFamily="34" charset="0"/>
              </a:rPr>
              <a:t>(Ν.125(Ι)/2018) </a:t>
            </a:r>
          </a:p>
          <a:p>
            <a:pPr algn="just"/>
            <a:r>
              <a:rPr lang="el-GR" sz="2200" dirty="0">
                <a:solidFill>
                  <a:srgbClr val="000000"/>
                </a:solidFill>
                <a:latin typeface="Arial" panose="020B0604020202020204" pitchFamily="34" charset="0"/>
                <a:cs typeface="Arial" panose="020B0604020202020204" pitchFamily="34" charset="0"/>
              </a:rPr>
              <a:t>Ο περί Ανάπτυξης Ανθρώπινου Δυναμικού Νόμος </a:t>
            </a:r>
            <a:r>
              <a:rPr lang="el-GR" sz="2200" b="1" dirty="0">
                <a:solidFill>
                  <a:srgbClr val="18818C"/>
                </a:solidFill>
                <a:latin typeface="Arial" panose="020B0604020202020204" pitchFamily="34" charset="0"/>
                <a:ea typeface="+mj-ea"/>
                <a:cs typeface="Arial" panose="020B0604020202020204" pitchFamily="34" charset="0"/>
              </a:rPr>
              <a:t>(Ν.125(Ι)/1999)</a:t>
            </a:r>
            <a:r>
              <a:rPr lang="el-GR" sz="2200" dirty="0">
                <a:solidFill>
                  <a:srgbClr val="000000"/>
                </a:solidFill>
                <a:latin typeface="Arial" panose="020B0604020202020204" pitchFamily="34" charset="0"/>
                <a:cs typeface="Arial" panose="020B0604020202020204" pitchFamily="34" charset="0"/>
              </a:rPr>
              <a:t>, ως τροποποιείται</a:t>
            </a:r>
          </a:p>
        </p:txBody>
      </p:sp>
      <p:sp>
        <p:nvSpPr>
          <p:cNvPr id="5" name="Slide Number Placeholder 4">
            <a:extLst>
              <a:ext uri="{FF2B5EF4-FFF2-40B4-BE49-F238E27FC236}">
                <a16:creationId xmlns:a16="http://schemas.microsoft.com/office/drawing/2014/main" id="{970823FE-53A9-0076-9268-C5B8BE822BF8}"/>
              </a:ext>
            </a:extLst>
          </p:cNvPr>
          <p:cNvSpPr>
            <a:spLocks noGrp="1"/>
          </p:cNvSpPr>
          <p:nvPr>
            <p:ph type="sldNum" sz="quarter" idx="12"/>
          </p:nvPr>
        </p:nvSpPr>
        <p:spPr/>
        <p:txBody>
          <a:bodyPr/>
          <a:lstStyle/>
          <a:p>
            <a:fld id="{08AB70BE-1769-45B8-85A6-0C837432C7E6}" type="slidenum">
              <a:rPr lang="en-US" smtClean="0"/>
              <a:t>2</a:t>
            </a:fld>
            <a:endParaRPr lang="en-US"/>
          </a:p>
        </p:txBody>
      </p:sp>
      <p:pic>
        <p:nvPicPr>
          <p:cNvPr id="6" name="Picture 5">
            <a:extLst>
              <a:ext uri="{FF2B5EF4-FFF2-40B4-BE49-F238E27FC236}">
                <a16:creationId xmlns:a16="http://schemas.microsoft.com/office/drawing/2014/main" id="{40A6C0C0-8B10-8122-58E5-A0560AD578F7}"/>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424224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7774-1169-024B-AE4B-D52233F2ACE2}"/>
              </a:ext>
            </a:extLst>
          </p:cNvPr>
          <p:cNvSpPr>
            <a:spLocks noGrp="1"/>
          </p:cNvSpPr>
          <p:nvPr>
            <p:ph type="title"/>
          </p:nvPr>
        </p:nvSpPr>
        <p:spPr/>
        <p:txBody>
          <a:bodyPr>
            <a:normAutofit/>
          </a:bodyPr>
          <a:lstStyle/>
          <a:p>
            <a:r>
              <a:rPr lang="el-GR" sz="3200" dirty="0">
                <a:solidFill>
                  <a:srgbClr val="E6E6E6"/>
                </a:solidFill>
                <a:latin typeface="+mn-lt"/>
                <a:cs typeface="Arial" panose="020B0604020202020204" pitchFamily="34" charset="0"/>
              </a:rPr>
              <a:t>Απόλυτες Εξαιρέσεις</a:t>
            </a:r>
            <a:br>
              <a:rPr lang="el-GR" sz="3200" dirty="0">
                <a:solidFill>
                  <a:srgbClr val="E6E6E6"/>
                </a:solidFill>
                <a:latin typeface="+mn-lt"/>
                <a:cs typeface="Arial" panose="020B0604020202020204" pitchFamily="34" charset="0"/>
              </a:rPr>
            </a:br>
            <a:br>
              <a:rPr lang="el-GR" sz="3200" dirty="0">
                <a:solidFill>
                  <a:srgbClr val="E6E6E6"/>
                </a:solidFill>
                <a:latin typeface="+mn-lt"/>
                <a:cs typeface="Arial" panose="020B0604020202020204" pitchFamily="34" charset="0"/>
              </a:rPr>
            </a:br>
            <a:r>
              <a:rPr lang="el-GR" sz="3200" dirty="0">
                <a:solidFill>
                  <a:srgbClr val="E6E6E6"/>
                </a:solidFill>
                <a:latin typeface="+mn-lt"/>
                <a:cs typeface="Arial" panose="020B0604020202020204" pitchFamily="34" charset="0"/>
              </a:rPr>
              <a:t>Άρθρο 19(1)</a:t>
            </a:r>
          </a:p>
        </p:txBody>
      </p:sp>
      <p:sp>
        <p:nvSpPr>
          <p:cNvPr id="7" name="Content Placeholder 6">
            <a:extLst>
              <a:ext uri="{FF2B5EF4-FFF2-40B4-BE49-F238E27FC236}">
                <a16:creationId xmlns:a16="http://schemas.microsoft.com/office/drawing/2014/main" id="{C7EA6F69-2665-087C-7290-F14CC8488682}"/>
              </a:ext>
            </a:extLst>
          </p:cNvPr>
          <p:cNvSpPr>
            <a:spLocks noGrp="1"/>
          </p:cNvSpPr>
          <p:nvPr>
            <p:ph idx="1"/>
          </p:nvPr>
        </p:nvSpPr>
        <p:spPr/>
        <p:txBody>
          <a:bodyPr>
            <a:noAutofit/>
          </a:bodyPr>
          <a:lstStyle/>
          <a:p>
            <a:pPr algn="just"/>
            <a:r>
              <a:rPr lang="el-GR" sz="1800" dirty="0">
                <a:solidFill>
                  <a:schemeClr val="tx1"/>
                </a:solidFill>
                <a:latin typeface="Arial" panose="020B0604020202020204" pitchFamily="34" charset="0"/>
                <a:cs typeface="Arial" panose="020B0604020202020204" pitchFamily="34" charset="0"/>
              </a:rPr>
              <a:t>Πληροφορίες στις οποίες ο αιτητής έχει πρόσβαση μέσω άλλων μεθόδων</a:t>
            </a:r>
            <a:endParaRPr lang="en-US" sz="1800" dirty="0">
              <a:solidFill>
                <a:schemeClr val="tx1"/>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Πληροφορίες που σχετίζονται με ή παρέχονται από την Αστυνομία, την Κ.Υ.Π. και την Εθνική Φρουρά </a:t>
            </a:r>
          </a:p>
          <a:p>
            <a:pPr algn="just"/>
            <a:r>
              <a:rPr lang="el-GR" sz="1800" dirty="0">
                <a:solidFill>
                  <a:schemeClr val="tx1"/>
                </a:solidFill>
                <a:latin typeface="Arial" panose="020B0604020202020204" pitchFamily="34" charset="0"/>
                <a:cs typeface="Arial" panose="020B0604020202020204" pitchFamily="34" charset="0"/>
              </a:rPr>
              <a:t>Δικαστικά αρχεία</a:t>
            </a:r>
          </a:p>
          <a:p>
            <a:pPr algn="just"/>
            <a:r>
              <a:rPr lang="el-GR" sz="1800" dirty="0">
                <a:solidFill>
                  <a:schemeClr val="tx1"/>
                </a:solidFill>
                <a:latin typeface="Arial" panose="020B0604020202020204" pitchFamily="34" charset="0"/>
                <a:cs typeface="Arial" panose="020B0604020202020204" pitchFamily="34" charset="0"/>
              </a:rPr>
              <a:t>Κοινοβουλευτικές πληροφορίες</a:t>
            </a:r>
          </a:p>
          <a:p>
            <a:pPr algn="just"/>
            <a:r>
              <a:rPr lang="el-GR" sz="1800" dirty="0">
                <a:solidFill>
                  <a:schemeClr val="tx1"/>
                </a:solidFill>
                <a:latin typeface="Arial" panose="020B0604020202020204" pitchFamily="34" charset="0"/>
                <a:cs typeface="Arial" panose="020B0604020202020204" pitchFamily="34" charset="0"/>
              </a:rPr>
              <a:t>Πληροφορίες που δόθηκαν υπό τον όρο της εμπιστευτικότητας</a:t>
            </a:r>
            <a:r>
              <a:rPr lang="en-US" sz="1800" dirty="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εχεμύθειας ή επαγγελματικού απορρήτου</a:t>
            </a:r>
          </a:p>
        </p:txBody>
      </p:sp>
      <p:sp>
        <p:nvSpPr>
          <p:cNvPr id="4" name="Slide Number Placeholder 3">
            <a:extLst>
              <a:ext uri="{FF2B5EF4-FFF2-40B4-BE49-F238E27FC236}">
                <a16:creationId xmlns:a16="http://schemas.microsoft.com/office/drawing/2014/main" id="{2A2FA102-57CC-C88D-F130-539808C8142A}"/>
              </a:ext>
            </a:extLst>
          </p:cNvPr>
          <p:cNvSpPr>
            <a:spLocks noGrp="1"/>
          </p:cNvSpPr>
          <p:nvPr>
            <p:ph type="sldNum" sz="quarter" idx="12"/>
          </p:nvPr>
        </p:nvSpPr>
        <p:spPr/>
        <p:txBody>
          <a:bodyPr/>
          <a:lstStyle/>
          <a:p>
            <a:fld id="{08AB70BE-1769-45B8-85A6-0C837432C7E6}" type="slidenum">
              <a:rPr lang="en-US" smtClean="0"/>
              <a:t>20</a:t>
            </a:fld>
            <a:endParaRPr lang="en-US"/>
          </a:p>
        </p:txBody>
      </p:sp>
      <p:pic>
        <p:nvPicPr>
          <p:cNvPr id="5" name="Picture 4">
            <a:extLst>
              <a:ext uri="{FF2B5EF4-FFF2-40B4-BE49-F238E27FC236}">
                <a16:creationId xmlns:a16="http://schemas.microsoft.com/office/drawing/2014/main" id="{CB25F29E-A4AE-4815-8D11-A33396B1ED18}"/>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444192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2FA102-57CC-C88D-F130-539808C8142A}"/>
              </a:ext>
            </a:extLst>
          </p:cNvPr>
          <p:cNvSpPr>
            <a:spLocks noGrp="1"/>
          </p:cNvSpPr>
          <p:nvPr>
            <p:ph type="sldNum" sz="quarter" idx="12"/>
          </p:nvPr>
        </p:nvSpPr>
        <p:spPr/>
        <p:txBody>
          <a:bodyPr/>
          <a:lstStyle/>
          <a:p>
            <a:fld id="{08AB70BE-1769-45B8-85A6-0C837432C7E6}" type="slidenum">
              <a:rPr lang="en-US" smtClean="0"/>
              <a:t>21</a:t>
            </a:fld>
            <a:endParaRPr lang="en-US"/>
          </a:p>
        </p:txBody>
      </p:sp>
      <p:sp>
        <p:nvSpPr>
          <p:cNvPr id="9" name="Content Placeholder 8">
            <a:extLst>
              <a:ext uri="{FF2B5EF4-FFF2-40B4-BE49-F238E27FC236}">
                <a16:creationId xmlns:a16="http://schemas.microsoft.com/office/drawing/2014/main" id="{3A9ED415-91B6-EEED-960B-F4CAAF1594E1}"/>
              </a:ext>
            </a:extLst>
          </p:cNvPr>
          <p:cNvSpPr>
            <a:spLocks noGrp="1"/>
          </p:cNvSpPr>
          <p:nvPr>
            <p:ph sz="quarter" idx="4294967295"/>
          </p:nvPr>
        </p:nvSpPr>
        <p:spPr>
          <a:xfrm>
            <a:off x="3901682" y="1392572"/>
            <a:ext cx="7423456" cy="4601182"/>
          </a:xfrm>
        </p:spPr>
        <p:txBody>
          <a:bodyPr>
            <a:normAutofit fontScale="32500" lnSpcReduction="20000"/>
          </a:bodyPr>
          <a:lstStyle/>
          <a:p>
            <a:pPr algn="just"/>
            <a:r>
              <a:rPr lang="el-GR" sz="4800" dirty="0">
                <a:solidFill>
                  <a:schemeClr val="tx1"/>
                </a:solidFill>
                <a:latin typeface="Arial" panose="020B0604020202020204" pitchFamily="34" charset="0"/>
                <a:cs typeface="Arial" panose="020B0604020202020204" pitchFamily="34" charset="0"/>
              </a:rPr>
              <a:t>Πληροφορίες που κατέχει δημόσια αρχή με σκοπό τη δημοσίευσή τους</a:t>
            </a:r>
          </a:p>
          <a:p>
            <a:pPr algn="just"/>
            <a:r>
              <a:rPr lang="el-GR" sz="4800" dirty="0">
                <a:solidFill>
                  <a:schemeClr val="tx1"/>
                </a:solidFill>
                <a:latin typeface="Arial" panose="020B0604020202020204" pitchFamily="34" charset="0"/>
                <a:cs typeface="Arial" panose="020B0604020202020204" pitchFamily="34" charset="0"/>
              </a:rPr>
              <a:t>Πληροφορίες</a:t>
            </a:r>
            <a:r>
              <a:rPr lang="en-US" sz="4800" dirty="0">
                <a:solidFill>
                  <a:schemeClr val="tx1"/>
                </a:solidFill>
                <a:latin typeface="Arial" panose="020B0604020202020204" pitchFamily="34" charset="0"/>
                <a:cs typeface="Arial" panose="020B0604020202020204" pitchFamily="34" charset="0"/>
              </a:rPr>
              <a:t> </a:t>
            </a:r>
            <a:r>
              <a:rPr lang="el-GR" sz="4800" dirty="0">
                <a:solidFill>
                  <a:schemeClr val="tx1"/>
                </a:solidFill>
                <a:latin typeface="Arial" panose="020B0604020202020204" pitchFamily="34" charset="0"/>
                <a:cs typeface="Arial" panose="020B0604020202020204" pitchFamily="34" charset="0"/>
              </a:rPr>
              <a:t>που επηρεάζουν την εθνική ασφάλεια</a:t>
            </a:r>
          </a:p>
          <a:p>
            <a:pPr algn="just"/>
            <a:r>
              <a:rPr lang="el-GR" sz="4800" dirty="0">
                <a:solidFill>
                  <a:schemeClr val="tx1"/>
                </a:solidFill>
                <a:latin typeface="Arial" panose="020B0604020202020204" pitchFamily="34" charset="0"/>
                <a:cs typeface="Arial" panose="020B0604020202020204" pitchFamily="34" charset="0"/>
              </a:rPr>
              <a:t>Πληροφορίες που</a:t>
            </a:r>
            <a:r>
              <a:rPr lang="en-US" sz="4800" dirty="0">
                <a:solidFill>
                  <a:schemeClr val="tx1"/>
                </a:solidFill>
                <a:latin typeface="Arial" panose="020B0604020202020204" pitchFamily="34" charset="0"/>
                <a:cs typeface="Arial" panose="020B0604020202020204" pitchFamily="34" charset="0"/>
              </a:rPr>
              <a:t> </a:t>
            </a:r>
            <a:r>
              <a:rPr lang="el-GR" sz="4800" dirty="0">
                <a:solidFill>
                  <a:schemeClr val="tx1"/>
                </a:solidFill>
                <a:latin typeface="Arial" panose="020B0604020202020204" pitchFamily="34" charset="0"/>
                <a:cs typeface="Arial" panose="020B0604020202020204" pitchFamily="34" charset="0"/>
              </a:rPr>
              <a:t>η αποκάλυψη τους πιθανόν να επηρεάσει: </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Άμυνα</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Διεθνείς σχέσεις</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Οικονομία</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Αρμοδιότητες ελέγχου</a:t>
            </a:r>
            <a:endParaRPr lang="en-US" sz="4800" dirty="0">
              <a:solidFill>
                <a:schemeClr val="tx1"/>
              </a:solidFill>
              <a:latin typeface="Arial" panose="020B0604020202020204" pitchFamily="34" charset="0"/>
              <a:cs typeface="Arial" panose="020B0604020202020204" pitchFamily="34" charset="0"/>
            </a:endParaRP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Ασφάλεια και υγεία ατόμου</a:t>
            </a:r>
          </a:p>
          <a:p>
            <a:pPr algn="just"/>
            <a:r>
              <a:rPr lang="el-GR" sz="4800" dirty="0">
                <a:solidFill>
                  <a:schemeClr val="tx1"/>
                </a:solidFill>
                <a:latin typeface="Arial" panose="020B0604020202020204" pitchFamily="34" charset="0"/>
                <a:cs typeface="Arial" panose="020B0604020202020204" pitchFamily="34" charset="0"/>
              </a:rPr>
              <a:t>Πληροφορίες</a:t>
            </a:r>
            <a:r>
              <a:rPr lang="en-US" sz="4800" dirty="0">
                <a:solidFill>
                  <a:schemeClr val="tx1"/>
                </a:solidFill>
                <a:latin typeface="Arial" panose="020B0604020202020204" pitchFamily="34" charset="0"/>
                <a:cs typeface="Arial" panose="020B0604020202020204" pitchFamily="34" charset="0"/>
              </a:rPr>
              <a:t> </a:t>
            </a:r>
            <a:r>
              <a:rPr lang="el-GR" sz="4800" dirty="0">
                <a:solidFill>
                  <a:schemeClr val="tx1"/>
                </a:solidFill>
                <a:latin typeface="Arial" panose="020B0604020202020204" pitchFamily="34" charset="0"/>
                <a:cs typeface="Arial" panose="020B0604020202020204" pitchFamily="34" charset="0"/>
              </a:rPr>
              <a:t>που αφορούν:</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Έρευνες και διαδικασίες που διεξάγονται από δημόσιες αρχές</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Εφαρμογή εκτελεστικών εξουσιών κατοχυρωμένων δια νόμου</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Διαμόρφωση κυβερνητικής πολιτικής</a:t>
            </a:r>
          </a:p>
          <a:p>
            <a:pPr lvl="1">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Ασφάλεια και υγεία των πολιτών</a:t>
            </a:r>
          </a:p>
          <a:p>
            <a:pPr lvl="0" algn="just"/>
            <a:r>
              <a:rPr lang="el-GR" sz="4800" dirty="0">
                <a:solidFill>
                  <a:schemeClr val="tx1"/>
                </a:solidFill>
                <a:latin typeface="Arial" panose="020B0604020202020204" pitchFamily="34" charset="0"/>
                <a:cs typeface="Arial" panose="020B0604020202020204" pitchFamily="34" charset="0"/>
              </a:rPr>
              <a:t>Πληροφορίες που έχουν αποκτηθεί ή καταγραφεί  για: </a:t>
            </a:r>
          </a:p>
          <a:p>
            <a:pPr lvl="1" algn="just">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Ανακρίσεις</a:t>
            </a:r>
          </a:p>
          <a:p>
            <a:pPr lvl="1" algn="just">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Ποινικές διαδικασίες</a:t>
            </a:r>
          </a:p>
          <a:p>
            <a:pPr lvl="1" algn="just">
              <a:buFont typeface="Courier New" panose="02070309020205020404" pitchFamily="49" charset="0"/>
              <a:buChar char="o"/>
            </a:pPr>
            <a:r>
              <a:rPr lang="el-GR" sz="4800" dirty="0">
                <a:solidFill>
                  <a:schemeClr val="tx1"/>
                </a:solidFill>
                <a:latin typeface="Arial" panose="020B0604020202020204" pitchFamily="34" charset="0"/>
                <a:cs typeface="Arial" panose="020B0604020202020204" pitchFamily="34" charset="0"/>
              </a:rPr>
              <a:t>Αστικές διαδικασίες</a:t>
            </a:r>
          </a:p>
          <a:p>
            <a:pPr marL="0" indent="0">
              <a:buNone/>
            </a:pPr>
            <a:endParaRPr lang="el-GR" dirty="0"/>
          </a:p>
        </p:txBody>
      </p:sp>
      <p:pic>
        <p:nvPicPr>
          <p:cNvPr id="5" name="Picture 4">
            <a:extLst>
              <a:ext uri="{FF2B5EF4-FFF2-40B4-BE49-F238E27FC236}">
                <a16:creationId xmlns:a16="http://schemas.microsoft.com/office/drawing/2014/main" id="{CB25F29E-A4AE-4815-8D11-A33396B1ED18}"/>
              </a:ext>
            </a:extLst>
          </p:cNvPr>
          <p:cNvPicPr>
            <a:picLocks noChangeAspect="1"/>
          </p:cNvPicPr>
          <p:nvPr/>
        </p:nvPicPr>
        <p:blipFill>
          <a:blip r:embed="rId2"/>
          <a:stretch>
            <a:fillRect/>
          </a:stretch>
        </p:blipFill>
        <p:spPr>
          <a:xfrm>
            <a:off x="193120" y="6184849"/>
            <a:ext cx="570278" cy="570278"/>
          </a:xfrm>
          <a:prstGeom prst="rect">
            <a:avLst/>
          </a:prstGeom>
        </p:spPr>
      </p:pic>
      <p:sp>
        <p:nvSpPr>
          <p:cNvPr id="12" name="Title 11">
            <a:extLst>
              <a:ext uri="{FF2B5EF4-FFF2-40B4-BE49-F238E27FC236}">
                <a16:creationId xmlns:a16="http://schemas.microsoft.com/office/drawing/2014/main" id="{F351D4BF-A9E7-16E3-F92B-E5573B6F2832}"/>
              </a:ext>
            </a:extLst>
          </p:cNvPr>
          <p:cNvSpPr>
            <a:spLocks noGrp="1"/>
          </p:cNvSpPr>
          <p:nvPr>
            <p:ph type="title"/>
          </p:nvPr>
        </p:nvSpPr>
        <p:spPr/>
        <p:txBody>
          <a:bodyPr/>
          <a:lstStyle/>
          <a:p>
            <a:r>
              <a:rPr lang="el-GR" dirty="0">
                <a:solidFill>
                  <a:srgbClr val="E6E6E6"/>
                </a:solidFill>
              </a:rPr>
              <a:t>Μη απόλυτες εξαιρέσεις</a:t>
            </a:r>
            <a:br>
              <a:rPr lang="el-GR" dirty="0">
                <a:solidFill>
                  <a:srgbClr val="E6E6E6"/>
                </a:solidFill>
              </a:rPr>
            </a:br>
            <a:br>
              <a:rPr lang="el-GR" dirty="0">
                <a:solidFill>
                  <a:srgbClr val="E6E6E6"/>
                </a:solidFill>
              </a:rPr>
            </a:br>
            <a:r>
              <a:rPr lang="el-GR" dirty="0">
                <a:solidFill>
                  <a:srgbClr val="E6E6E6"/>
                </a:solidFill>
              </a:rPr>
              <a:t>Άρθρο 19(2)</a:t>
            </a:r>
          </a:p>
        </p:txBody>
      </p:sp>
    </p:spTree>
    <p:extLst>
      <p:ext uri="{BB962C8B-B14F-4D97-AF65-F5344CB8AC3E}">
        <p14:creationId xmlns:p14="http://schemas.microsoft.com/office/powerpoint/2010/main" val="1459859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a:xfrm>
            <a:off x="3869268" y="864108"/>
            <a:ext cx="7766262" cy="5120640"/>
          </a:xfrm>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el-GR" dirty="0"/>
          </a:p>
        </p:txBody>
      </p:sp>
      <p:sp>
        <p:nvSpPr>
          <p:cNvPr id="2" name="Slide Number Placeholder 1">
            <a:extLst>
              <a:ext uri="{FF2B5EF4-FFF2-40B4-BE49-F238E27FC236}">
                <a16:creationId xmlns:a16="http://schemas.microsoft.com/office/drawing/2014/main" id="{3175F2E8-35F2-FB2B-8D03-F532088BF739}"/>
              </a:ext>
            </a:extLst>
          </p:cNvPr>
          <p:cNvSpPr>
            <a:spLocks noGrp="1"/>
          </p:cNvSpPr>
          <p:nvPr>
            <p:ph type="sldNum" sz="quarter" idx="12"/>
          </p:nvPr>
        </p:nvSpPr>
        <p:spPr/>
        <p:txBody>
          <a:bodyPr/>
          <a:lstStyle/>
          <a:p>
            <a:fld id="{08AB70BE-1769-45B8-85A6-0C837432C7E6}" type="slidenum">
              <a:rPr lang="en-US" smtClean="0"/>
              <a:t>22</a:t>
            </a:fld>
            <a:endParaRPr lang="en-US"/>
          </a:p>
        </p:txBody>
      </p:sp>
      <p:pic>
        <p:nvPicPr>
          <p:cNvPr id="5" name="Picture 4">
            <a:extLst>
              <a:ext uri="{FF2B5EF4-FFF2-40B4-BE49-F238E27FC236}">
                <a16:creationId xmlns:a16="http://schemas.microsoft.com/office/drawing/2014/main" id="{6D584B59-B397-BCF9-A2E9-1937DCAB9C88}"/>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4221120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3565321" y="1319169"/>
            <a:ext cx="4043493" cy="3860639"/>
          </a:xfrm>
        </p:spPr>
        <p:txBody>
          <a:bodyPr>
            <a:normAutofit lnSpcReduction="10000"/>
          </a:bodyPr>
          <a:lstStyle/>
          <a:p>
            <a:pPr marL="0" indent="0">
              <a:buNone/>
            </a:pPr>
            <a:r>
              <a:rPr lang="el-GR" sz="1600" b="1" dirty="0">
                <a:solidFill>
                  <a:srgbClr val="18818C"/>
                </a:solidFill>
                <a:latin typeface="Arial" panose="020B0604020202020204" pitchFamily="34" charset="0"/>
                <a:cs typeface="Arial" panose="020B0604020202020204" pitchFamily="34" charset="0"/>
              </a:rPr>
              <a:t>Γραφείο Επιτρόπου Προστασίας</a:t>
            </a:r>
          </a:p>
          <a:p>
            <a:pPr marL="0" indent="0">
              <a:buNone/>
            </a:pPr>
            <a:r>
              <a:rPr lang="el-GR" sz="1600" b="1" dirty="0">
                <a:solidFill>
                  <a:srgbClr val="18818C"/>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1600" dirty="0">
              <a:solidFill>
                <a:srgbClr val="18818C"/>
              </a:solidFill>
              <a:latin typeface="Arial" panose="020B0604020202020204" pitchFamily="34" charset="0"/>
              <a:cs typeface="Arial" panose="020B0604020202020204" pitchFamily="34" charset="0"/>
            </a:endParaRPr>
          </a:p>
          <a:p>
            <a:pPr marL="0" indent="0">
              <a:buNone/>
            </a:pPr>
            <a:r>
              <a:rPr lang="el-GR" sz="1600" dirty="0">
                <a:solidFill>
                  <a:srgbClr val="18818C"/>
                </a:solidFill>
                <a:latin typeface="Arial" panose="020B0604020202020204" pitchFamily="34" charset="0"/>
                <a:cs typeface="Arial" panose="020B0604020202020204" pitchFamily="34" charset="0"/>
              </a:rPr>
              <a:t>Κυπράνορος 15, 1061 Λευκωσία</a:t>
            </a:r>
          </a:p>
          <a:p>
            <a:pPr marL="0" indent="0">
              <a:buNone/>
            </a:pPr>
            <a:r>
              <a:rPr lang="el-GR" sz="1600" dirty="0">
                <a:solidFill>
                  <a:srgbClr val="18818C"/>
                </a:solidFill>
                <a:latin typeface="Arial" panose="020B0604020202020204" pitchFamily="34" charset="0"/>
                <a:cs typeface="Arial" panose="020B0604020202020204" pitchFamily="34" charset="0"/>
              </a:rPr>
              <a:t>Τ.Θ. 23378, 1682 Λευκωσία</a:t>
            </a:r>
          </a:p>
          <a:p>
            <a:pPr marL="0" indent="0">
              <a:buNone/>
            </a:pPr>
            <a:endParaRPr lang="el-GR" sz="1600" dirty="0">
              <a:solidFill>
                <a:srgbClr val="18818C"/>
              </a:solidFill>
              <a:latin typeface="Arial" panose="020B0604020202020204" pitchFamily="34" charset="0"/>
              <a:cs typeface="Arial" panose="020B0604020202020204" pitchFamily="34" charset="0"/>
            </a:endParaRPr>
          </a:p>
          <a:p>
            <a:pPr marL="0" indent="0">
              <a:buNone/>
            </a:pPr>
            <a:r>
              <a:rPr lang="el-GR" sz="1600" dirty="0" err="1">
                <a:solidFill>
                  <a:srgbClr val="18818C"/>
                </a:solidFill>
                <a:latin typeface="Arial" panose="020B0604020202020204" pitchFamily="34" charset="0"/>
                <a:cs typeface="Arial" panose="020B0604020202020204" pitchFamily="34" charset="0"/>
              </a:rPr>
              <a:t>Τηλ</a:t>
            </a:r>
            <a:r>
              <a:rPr lang="el-GR" sz="1600" dirty="0">
                <a:solidFill>
                  <a:srgbClr val="18818C"/>
                </a:solidFill>
                <a:latin typeface="Arial" panose="020B0604020202020204" pitchFamily="34" charset="0"/>
                <a:cs typeface="Arial" panose="020B0604020202020204" pitchFamily="34" charset="0"/>
              </a:rPr>
              <a:t>.: 22818456, Φαξ: 22304565</a:t>
            </a:r>
          </a:p>
          <a:p>
            <a:pPr marL="0" indent="0">
              <a:buNone/>
            </a:pPr>
            <a:r>
              <a:rPr lang="el-GR" sz="1600" dirty="0">
                <a:solidFill>
                  <a:srgbClr val="18818C"/>
                </a:solidFill>
                <a:latin typeface="Arial" panose="020B0604020202020204" pitchFamily="34" charset="0"/>
                <a:cs typeface="Arial" panose="020B0604020202020204" pitchFamily="34" charset="0"/>
              </a:rPr>
              <a:t>E-</a:t>
            </a:r>
            <a:r>
              <a:rPr lang="el-GR" sz="1600" dirty="0" err="1">
                <a:solidFill>
                  <a:srgbClr val="18818C"/>
                </a:solidFill>
                <a:latin typeface="Arial" panose="020B0604020202020204" pitchFamily="34" charset="0"/>
                <a:cs typeface="Arial" panose="020B0604020202020204" pitchFamily="34" charset="0"/>
              </a:rPr>
              <a:t>mail</a:t>
            </a:r>
            <a:r>
              <a:rPr lang="el-GR" sz="1600" dirty="0">
                <a:solidFill>
                  <a:srgbClr val="18818C"/>
                </a:solidFill>
                <a:latin typeface="Arial" panose="020B0604020202020204" pitchFamily="34" charset="0"/>
                <a:cs typeface="Arial" panose="020B0604020202020204" pitchFamily="34" charset="0"/>
              </a:rPr>
              <a:t>: </a:t>
            </a:r>
            <a:r>
              <a:rPr lang="el-GR" sz="1600" u="sng" dirty="0">
                <a:solidFill>
                  <a:srgbClr val="18818C"/>
                </a:solidFill>
                <a:latin typeface="Arial" panose="020B0604020202020204" pitchFamily="34" charset="0"/>
                <a:cs typeface="Arial" panose="020B0604020202020204" pitchFamily="34" charset="0"/>
              </a:rPr>
              <a:t>commissioner@dataprotection.gov.cy</a:t>
            </a:r>
          </a:p>
          <a:p>
            <a:pPr marL="0" indent="0">
              <a:buNone/>
            </a:pPr>
            <a:endParaRPr lang="el-GR" sz="1600" dirty="0">
              <a:solidFill>
                <a:srgbClr val="18818C"/>
              </a:solidFill>
              <a:latin typeface="Arial" panose="020B0604020202020204" pitchFamily="34" charset="0"/>
              <a:cs typeface="Arial" panose="020B0604020202020204" pitchFamily="34" charset="0"/>
            </a:endParaRPr>
          </a:p>
          <a:p>
            <a:pPr marL="0" indent="0">
              <a:buNone/>
            </a:pPr>
            <a:r>
              <a:rPr lang="el-GR" sz="1600" dirty="0">
                <a:solidFill>
                  <a:srgbClr val="18818C"/>
                </a:solidFill>
                <a:latin typeface="Arial" panose="020B0604020202020204" pitchFamily="34" charset="0"/>
                <a:cs typeface="Arial" panose="020B0604020202020204" pitchFamily="34" charset="0"/>
              </a:rPr>
              <a:t>www.dataprotection.gov.cy </a:t>
            </a:r>
          </a:p>
          <a:p>
            <a:endParaRPr lang="el-GR" dirty="0"/>
          </a:p>
        </p:txBody>
      </p:sp>
      <p:sp>
        <p:nvSpPr>
          <p:cNvPr id="2" name="Slide Number Placeholder 1">
            <a:extLst>
              <a:ext uri="{FF2B5EF4-FFF2-40B4-BE49-F238E27FC236}">
                <a16:creationId xmlns:a16="http://schemas.microsoft.com/office/drawing/2014/main" id="{58164E80-ECCD-048F-4FBD-B85D7A6C6583}"/>
              </a:ext>
            </a:extLst>
          </p:cNvPr>
          <p:cNvSpPr>
            <a:spLocks noGrp="1"/>
          </p:cNvSpPr>
          <p:nvPr>
            <p:ph type="sldNum" sz="quarter" idx="12"/>
          </p:nvPr>
        </p:nvSpPr>
        <p:spPr/>
        <p:txBody>
          <a:bodyPr/>
          <a:lstStyle/>
          <a:p>
            <a:fld id="{08AB70BE-1769-45B8-85A6-0C837432C7E6}" type="slidenum">
              <a:rPr lang="en-US" smtClean="0"/>
              <a:t>23</a:t>
            </a:fld>
            <a:endParaRPr lang="en-US"/>
          </a:p>
        </p:txBody>
      </p:sp>
      <p:sp>
        <p:nvSpPr>
          <p:cNvPr id="6" name="TextBox 5">
            <a:extLst>
              <a:ext uri="{FF2B5EF4-FFF2-40B4-BE49-F238E27FC236}">
                <a16:creationId xmlns:a16="http://schemas.microsoft.com/office/drawing/2014/main" id="{1B3FBDFC-017F-6880-B655-DC0E655603EE}"/>
              </a:ext>
            </a:extLst>
          </p:cNvPr>
          <p:cNvSpPr txBox="1"/>
          <p:nvPr/>
        </p:nvSpPr>
        <p:spPr>
          <a:xfrm>
            <a:off x="7784983" y="957603"/>
            <a:ext cx="3716323" cy="4339650"/>
          </a:xfrm>
          <a:prstGeom prst="rect">
            <a:avLst/>
          </a:prstGeom>
          <a:noFill/>
        </p:spPr>
        <p:txBody>
          <a:bodyPr wrap="square" rtlCol="0">
            <a:spAutoFit/>
          </a:bodyPr>
          <a:lstStyle/>
          <a:p>
            <a:endParaRPr lang="en-US" dirty="0"/>
          </a:p>
          <a:p>
            <a:r>
              <a:rPr lang="el-GR" sz="1600" b="1" dirty="0">
                <a:solidFill>
                  <a:srgbClr val="18818C"/>
                </a:solidFill>
                <a:latin typeface="Arial" panose="020B0604020202020204" pitchFamily="34" charset="0"/>
                <a:cs typeface="Arial" panose="020B0604020202020204" pitchFamily="34" charset="0"/>
              </a:rPr>
              <a:t>Γραφείο Επιτρόπου Πληροφοριών</a:t>
            </a:r>
          </a:p>
          <a:p>
            <a:endParaRPr lang="en-US" sz="1600" dirty="0"/>
          </a:p>
          <a:p>
            <a:endParaRPr lang="el-GR" sz="1600" dirty="0">
              <a:solidFill>
                <a:srgbClr val="18818C"/>
              </a:solidFill>
              <a:latin typeface="Arial" panose="020B0604020202020204" pitchFamily="34" charset="0"/>
              <a:cs typeface="Arial" panose="020B0604020202020204" pitchFamily="34" charset="0"/>
            </a:endParaRPr>
          </a:p>
          <a:p>
            <a:endParaRPr lang="el-GR" sz="1600" dirty="0">
              <a:solidFill>
                <a:srgbClr val="18818C"/>
              </a:solidFill>
              <a:latin typeface="Arial" panose="020B0604020202020204" pitchFamily="34" charset="0"/>
              <a:cs typeface="Arial" panose="020B0604020202020204" pitchFamily="34" charset="0"/>
            </a:endParaRPr>
          </a:p>
          <a:p>
            <a:r>
              <a:rPr lang="el-GR" sz="1600" dirty="0" err="1">
                <a:solidFill>
                  <a:srgbClr val="18818C"/>
                </a:solidFill>
                <a:latin typeface="Arial" panose="020B0604020202020204" pitchFamily="34" charset="0"/>
                <a:cs typeface="Arial" panose="020B0604020202020204" pitchFamily="34" charset="0"/>
              </a:rPr>
              <a:t>Τηλ</a:t>
            </a:r>
            <a:r>
              <a:rPr lang="el-GR" sz="1600" dirty="0">
                <a:solidFill>
                  <a:srgbClr val="18818C"/>
                </a:solidFill>
                <a:latin typeface="Arial" panose="020B0604020202020204" pitchFamily="34" charset="0"/>
                <a:cs typeface="Arial" panose="020B0604020202020204" pitchFamily="34" charset="0"/>
              </a:rPr>
              <a:t>.: 22309000</a:t>
            </a:r>
            <a:endParaRPr lang="en-US" sz="1600" dirty="0">
              <a:solidFill>
                <a:srgbClr val="18818C"/>
              </a:solidFill>
              <a:latin typeface="Arial" panose="020B0604020202020204" pitchFamily="34" charset="0"/>
              <a:cs typeface="Arial" panose="020B0604020202020204" pitchFamily="34" charset="0"/>
            </a:endParaRPr>
          </a:p>
          <a:p>
            <a:r>
              <a:rPr lang="el-GR" sz="1600" dirty="0">
                <a:solidFill>
                  <a:srgbClr val="18818C"/>
                </a:solidFill>
                <a:latin typeface="Arial" panose="020B0604020202020204" pitchFamily="34" charset="0"/>
                <a:cs typeface="Arial" panose="020B0604020202020204" pitchFamily="34" charset="0"/>
              </a:rPr>
              <a:t>Φαξ: 22309001</a:t>
            </a:r>
          </a:p>
          <a:p>
            <a:endParaRPr lang="el-GR" sz="1600" dirty="0">
              <a:solidFill>
                <a:srgbClr val="18818C"/>
              </a:solidFill>
              <a:latin typeface="Arial" panose="020B0604020202020204" pitchFamily="34" charset="0"/>
              <a:cs typeface="Arial" panose="020B0604020202020204" pitchFamily="34" charset="0"/>
            </a:endParaRPr>
          </a:p>
          <a:p>
            <a:endParaRPr lang="en-US" sz="1600" dirty="0">
              <a:solidFill>
                <a:srgbClr val="18818C"/>
              </a:solidFill>
              <a:latin typeface="Arial" panose="020B0604020202020204" pitchFamily="34" charset="0"/>
              <a:cs typeface="Arial" panose="020B0604020202020204" pitchFamily="34" charset="0"/>
            </a:endParaRPr>
          </a:p>
          <a:p>
            <a:endParaRPr lang="en-US" sz="1600" dirty="0">
              <a:solidFill>
                <a:srgbClr val="18818C"/>
              </a:solidFill>
              <a:latin typeface="Arial" panose="020B0604020202020204" pitchFamily="34" charset="0"/>
              <a:cs typeface="Arial" panose="020B0604020202020204" pitchFamily="34" charset="0"/>
            </a:endParaRPr>
          </a:p>
          <a:p>
            <a:r>
              <a:rPr lang="en-US" sz="1600" dirty="0">
                <a:solidFill>
                  <a:srgbClr val="18818C"/>
                </a:solidFill>
                <a:latin typeface="Arial" panose="020B0604020202020204" pitchFamily="34" charset="0"/>
                <a:cs typeface="Arial" panose="020B0604020202020204" pitchFamily="34" charset="0"/>
              </a:rPr>
              <a:t>E-mail: </a:t>
            </a:r>
            <a:r>
              <a:rPr lang="en-US" sz="1600" u="sng" dirty="0">
                <a:solidFill>
                  <a:srgbClr val="18818C"/>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commissioner@informationcommissioner.gov.cy</a:t>
            </a:r>
            <a:endParaRPr lang="en-US" sz="1600" u="sng" dirty="0">
              <a:solidFill>
                <a:srgbClr val="18818C"/>
              </a:solidFill>
              <a:latin typeface="Arial" panose="020B0604020202020204" pitchFamily="34" charset="0"/>
              <a:cs typeface="Arial" panose="020B0604020202020204" pitchFamily="34" charset="0"/>
            </a:endParaRPr>
          </a:p>
          <a:p>
            <a:endParaRPr lang="en-US" sz="1600" u="sng" dirty="0">
              <a:solidFill>
                <a:srgbClr val="18818C"/>
              </a:solidFill>
              <a:latin typeface="Arial" panose="020B0604020202020204" pitchFamily="34" charset="0"/>
              <a:cs typeface="Arial" panose="020B0604020202020204" pitchFamily="34" charset="0"/>
            </a:endParaRPr>
          </a:p>
          <a:p>
            <a:endParaRPr lang="en-US" sz="1600" dirty="0">
              <a:solidFill>
                <a:srgbClr val="18818C"/>
              </a:solidFill>
              <a:latin typeface="Arial" panose="020B0604020202020204" pitchFamily="34" charset="0"/>
              <a:cs typeface="Arial" panose="020B0604020202020204" pitchFamily="34" charset="0"/>
            </a:endParaRPr>
          </a:p>
          <a:p>
            <a:r>
              <a:rPr lang="en-US" sz="1600" dirty="0">
                <a:solidFill>
                  <a:srgbClr val="18818C"/>
                </a:solidFill>
                <a:latin typeface="Arial" panose="020B0604020202020204" pitchFamily="34" charset="0"/>
                <a:cs typeface="Arial" panose="020B0604020202020204" pitchFamily="34" charset="0"/>
              </a:rPr>
              <a:t>www.informationcommissioner.gov.cy</a:t>
            </a:r>
            <a:endParaRPr lang="el-GR" sz="1600" dirty="0">
              <a:solidFill>
                <a:srgbClr val="18818C"/>
              </a:solidFill>
              <a:latin typeface="Arial" panose="020B0604020202020204" pitchFamily="34" charset="0"/>
              <a:cs typeface="Arial" panose="020B0604020202020204" pitchFamily="34" charset="0"/>
            </a:endParaRPr>
          </a:p>
          <a:p>
            <a:endParaRPr lang="el-GR" dirty="0"/>
          </a:p>
        </p:txBody>
      </p:sp>
      <p:pic>
        <p:nvPicPr>
          <p:cNvPr id="5" name="Picture 4">
            <a:extLst>
              <a:ext uri="{FF2B5EF4-FFF2-40B4-BE49-F238E27FC236}">
                <a16:creationId xmlns:a16="http://schemas.microsoft.com/office/drawing/2014/main" id="{C3BE48E2-2B67-C73C-9F1C-3EA514A4F4B1}"/>
              </a:ext>
            </a:extLst>
          </p:cNvPr>
          <p:cNvPicPr>
            <a:picLocks noChangeAspect="1"/>
          </p:cNvPicPr>
          <p:nvPr/>
        </p:nvPicPr>
        <p:blipFill>
          <a:blip r:embed="rId3"/>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50849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AC41A1-9FCA-AF98-F633-CCC6B582B5E4}"/>
              </a:ext>
            </a:extLst>
          </p:cNvPr>
          <p:cNvSpPr>
            <a:spLocks noGrp="1"/>
          </p:cNvSpPr>
          <p:nvPr>
            <p:ph idx="1"/>
          </p:nvPr>
        </p:nvSpPr>
        <p:spPr>
          <a:xfrm>
            <a:off x="3734626" y="764418"/>
            <a:ext cx="7531790" cy="5211718"/>
          </a:xfrm>
        </p:spPr>
        <p:txBody>
          <a:bodyPr>
            <a:normAutofit/>
          </a:bodyPr>
          <a:lstStyle/>
          <a:p>
            <a:pPr marL="0" indent="0" algn="just">
              <a:lnSpc>
                <a:spcPct val="100000"/>
              </a:lnSpc>
              <a:spcBef>
                <a:spcPct val="0"/>
              </a:spcBef>
              <a:buNone/>
            </a:pPr>
            <a:r>
              <a:rPr lang="el-GR" sz="2200" b="1" dirty="0">
                <a:solidFill>
                  <a:srgbClr val="18818C"/>
                </a:solidFill>
                <a:latin typeface="Arial" panose="020B0604020202020204" pitchFamily="34" charset="0"/>
                <a:ea typeface="+mj-ea"/>
                <a:cs typeface="Arial" panose="020B0604020202020204" pitchFamily="34" charset="0"/>
              </a:rPr>
              <a:t>Ευρωπαϊκή Σύμβαση Δικαιωμάτων του Ανθρώπου</a:t>
            </a:r>
          </a:p>
          <a:p>
            <a:pPr marL="0" indent="0" algn="just">
              <a:buNone/>
            </a:pPr>
            <a:r>
              <a:rPr lang="el-GR" sz="2200" dirty="0">
                <a:solidFill>
                  <a:schemeClr val="tx1"/>
                </a:solidFill>
                <a:latin typeface="Arial" panose="020B0604020202020204" pitchFamily="34" charset="0"/>
                <a:cs typeface="Arial" panose="020B0604020202020204" pitchFamily="34" charset="0"/>
              </a:rPr>
              <a:t>Άρθρο 8: Δικαίωμα σεβασμού της ιδιωτικής και οικογενειακής ζωής</a:t>
            </a:r>
          </a:p>
          <a:p>
            <a:pPr marL="0" indent="0" algn="just">
              <a:buNone/>
            </a:pPr>
            <a:r>
              <a:rPr lang="el-GR" sz="2200" b="1" dirty="0">
                <a:solidFill>
                  <a:srgbClr val="18818C"/>
                </a:solidFill>
                <a:latin typeface="Arial" panose="020B0604020202020204" pitchFamily="34" charset="0"/>
                <a:ea typeface="+mj-ea"/>
                <a:cs typeface="Arial" panose="020B0604020202020204" pitchFamily="34" charset="0"/>
              </a:rPr>
              <a:t>Χάρτης των θεμελιωδών δικαιωμάτων της Ευρωπαϊκής Ένωσης</a:t>
            </a:r>
          </a:p>
          <a:p>
            <a:pPr marL="0" indent="0" algn="just">
              <a:buNone/>
            </a:pPr>
            <a:r>
              <a:rPr lang="el-GR" sz="2200" dirty="0">
                <a:solidFill>
                  <a:srgbClr val="000000"/>
                </a:solidFill>
                <a:effectLst/>
                <a:latin typeface="Arial" panose="020B0604020202020204" pitchFamily="34" charset="0"/>
                <a:cs typeface="Arial" panose="020B0604020202020204" pitchFamily="34" charset="0"/>
              </a:rPr>
              <a:t>Άρθρο 7: Σεβασμός της ιδιωτικής και οικογενειακής ζωής</a:t>
            </a:r>
          </a:p>
          <a:p>
            <a:pPr marL="0" indent="0" algn="just">
              <a:buNone/>
            </a:pPr>
            <a:r>
              <a:rPr lang="el-GR" sz="2200" dirty="0">
                <a:solidFill>
                  <a:srgbClr val="000000"/>
                </a:solidFill>
                <a:effectLst/>
                <a:latin typeface="Arial" panose="020B0604020202020204" pitchFamily="34" charset="0"/>
                <a:cs typeface="Arial" panose="020B0604020202020204" pitchFamily="34" charset="0"/>
              </a:rPr>
              <a:t>Άρθρο 8: Προστασία των δεδομένων προσωπικού χαρακτήρα</a:t>
            </a:r>
          </a:p>
          <a:p>
            <a:pPr marL="0" indent="0" algn="just">
              <a:buNone/>
            </a:pPr>
            <a:r>
              <a:rPr lang="el-GR" sz="2200" b="1" dirty="0">
                <a:solidFill>
                  <a:srgbClr val="18818C"/>
                </a:solidFill>
                <a:latin typeface="Arial" panose="020B0604020202020204" pitchFamily="34" charset="0"/>
                <a:ea typeface="+mj-ea"/>
                <a:cs typeface="Arial" panose="020B0604020202020204" pitchFamily="34" charset="0"/>
              </a:rPr>
              <a:t>Σύνταγμα της Κυπριακής Δημοκρατίας</a:t>
            </a:r>
          </a:p>
          <a:p>
            <a:pPr marL="0" indent="0" algn="just">
              <a:buNone/>
            </a:pPr>
            <a:r>
              <a:rPr lang="el-GR" sz="2200" b="0" i="0" dirty="0">
                <a:solidFill>
                  <a:schemeClr val="tx1"/>
                </a:solidFill>
                <a:effectLst/>
                <a:latin typeface="Arial" panose="020B0604020202020204" pitchFamily="34" charset="0"/>
                <a:cs typeface="Arial" panose="020B0604020202020204" pitchFamily="34" charset="0"/>
              </a:rPr>
              <a:t>Άρθρο 15: Σεβασμός στην ιδιωτική και οικογενειακή ζωή </a:t>
            </a:r>
          </a:p>
          <a:p>
            <a:pPr marL="0" indent="0" algn="just">
              <a:buNone/>
            </a:pPr>
            <a:r>
              <a:rPr lang="el-GR" sz="2200" b="0" i="0" dirty="0">
                <a:solidFill>
                  <a:schemeClr val="tx1"/>
                </a:solidFill>
                <a:effectLst/>
                <a:latin typeface="Arial" panose="020B0604020202020204" pitchFamily="34" charset="0"/>
                <a:cs typeface="Arial" panose="020B0604020202020204" pitchFamily="34" charset="0"/>
              </a:rPr>
              <a:t>Άρθρο 17: Απόρρητο της αλληλογραφίας και κάθε άλλης μορφής επικοινωνίας</a:t>
            </a:r>
            <a:endParaRPr lang="el-GR" sz="2200" b="1" i="0" dirty="0">
              <a:solidFill>
                <a:schemeClr val="tx1"/>
              </a:solidFill>
              <a:effectLst/>
              <a:latin typeface="Arial" panose="020B0604020202020204" pitchFamily="34" charset="0"/>
              <a:cs typeface="Arial" panose="020B0604020202020204" pitchFamily="34" charset="0"/>
            </a:endParaRPr>
          </a:p>
          <a:p>
            <a:pPr marL="0" indent="0">
              <a:buNone/>
            </a:pPr>
            <a:endParaRPr lang="el-GR" dirty="0"/>
          </a:p>
        </p:txBody>
      </p:sp>
      <p:sp>
        <p:nvSpPr>
          <p:cNvPr id="4" name="Slide Number Placeholder 3">
            <a:extLst>
              <a:ext uri="{FF2B5EF4-FFF2-40B4-BE49-F238E27FC236}">
                <a16:creationId xmlns:a16="http://schemas.microsoft.com/office/drawing/2014/main" id="{25347B56-F1BF-8FC2-57C0-139A4EB98BB0}"/>
              </a:ext>
            </a:extLst>
          </p:cNvPr>
          <p:cNvSpPr>
            <a:spLocks noGrp="1"/>
          </p:cNvSpPr>
          <p:nvPr>
            <p:ph type="sldNum" sz="quarter" idx="12"/>
          </p:nvPr>
        </p:nvSpPr>
        <p:spPr/>
        <p:txBody>
          <a:bodyPr/>
          <a:lstStyle/>
          <a:p>
            <a:fld id="{08AB70BE-1769-45B8-85A6-0C837432C7E6}" type="slidenum">
              <a:rPr lang="en-US" smtClean="0"/>
              <a:t>3</a:t>
            </a:fld>
            <a:endParaRPr lang="en-US" dirty="0"/>
          </a:p>
        </p:txBody>
      </p:sp>
      <p:pic>
        <p:nvPicPr>
          <p:cNvPr id="2" name="Picture 1">
            <a:extLst>
              <a:ext uri="{FF2B5EF4-FFF2-40B4-BE49-F238E27FC236}">
                <a16:creationId xmlns:a16="http://schemas.microsoft.com/office/drawing/2014/main" id="{C0DA1D74-F5B7-B6A0-AC4A-8E7593A2346C}"/>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39319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83B6-7779-CFD4-5521-B67456F54780}"/>
              </a:ext>
            </a:extLst>
          </p:cNvPr>
          <p:cNvSpPr>
            <a:spLocks noGrp="1"/>
          </p:cNvSpPr>
          <p:nvPr>
            <p:ph type="title"/>
          </p:nvPr>
        </p:nvSpPr>
        <p:spPr>
          <a:xfrm>
            <a:off x="68360" y="2854210"/>
            <a:ext cx="3203345" cy="1149580"/>
          </a:xfrm>
        </p:spPr>
        <p:txBody>
          <a:bodyPr/>
          <a:lstStyle/>
          <a:p>
            <a:pPr algn="ctr"/>
            <a:r>
              <a:rPr lang="el-GR" dirty="0">
                <a:solidFill>
                  <a:srgbClr val="E6E6E6"/>
                </a:solidFill>
              </a:rPr>
              <a:t>Βασικές έννοιες</a:t>
            </a:r>
          </a:p>
        </p:txBody>
      </p:sp>
      <p:sp>
        <p:nvSpPr>
          <p:cNvPr id="3" name="Content Placeholder 2">
            <a:extLst>
              <a:ext uri="{FF2B5EF4-FFF2-40B4-BE49-F238E27FC236}">
                <a16:creationId xmlns:a16="http://schemas.microsoft.com/office/drawing/2014/main" id="{6C473E83-E146-2B32-4D8A-089400C2CD6F}"/>
              </a:ext>
            </a:extLst>
          </p:cNvPr>
          <p:cNvSpPr>
            <a:spLocks noGrp="1"/>
          </p:cNvSpPr>
          <p:nvPr>
            <p:ph idx="1"/>
          </p:nvPr>
        </p:nvSpPr>
        <p:spPr>
          <a:xfrm>
            <a:off x="3869268" y="763111"/>
            <a:ext cx="7315200" cy="5120640"/>
          </a:xfrm>
        </p:spPr>
        <p:txBody>
          <a:bodyPr>
            <a:normAutofit/>
          </a:bodyPr>
          <a:lstStyle/>
          <a:p>
            <a:pPr algn="just"/>
            <a:r>
              <a:rPr lang="el-GR" sz="2200" b="1" dirty="0">
                <a:solidFill>
                  <a:srgbClr val="18818C"/>
                </a:solidFill>
                <a:latin typeface="Arial" panose="020B0604020202020204" pitchFamily="34" charset="0"/>
                <a:cs typeface="Arial" panose="020B0604020202020204" pitchFamily="34" charset="0"/>
              </a:rPr>
              <a:t>Δεδομένα προσωπικού χαρακτήρα</a:t>
            </a:r>
            <a:r>
              <a:rPr lang="el-GR" sz="2200" dirty="0">
                <a:solidFill>
                  <a:srgbClr val="18818C"/>
                </a:solidFill>
                <a:latin typeface="Arial" panose="020B0604020202020204" pitchFamily="34" charset="0"/>
                <a:cs typeface="Arial" panose="020B0604020202020204" pitchFamily="34" charset="0"/>
              </a:rPr>
              <a:t>:</a:t>
            </a:r>
            <a:r>
              <a:rPr lang="el-GR" sz="2200" dirty="0">
                <a:solidFill>
                  <a:srgbClr val="4B6760"/>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(«υποκείμενο των δεδομένων») </a:t>
            </a:r>
          </a:p>
          <a:p>
            <a:pPr marL="0" indent="0" algn="just">
              <a:buNone/>
            </a:pPr>
            <a:endParaRPr lang="el-GR" sz="2200" dirty="0">
              <a:solidFill>
                <a:schemeClr val="tx1"/>
              </a:solidFill>
              <a:latin typeface="Arial" panose="020B0604020202020204" pitchFamily="34" charset="0"/>
              <a:cs typeface="Arial" panose="020B0604020202020204" pitchFamily="34" charset="0"/>
            </a:endParaRPr>
          </a:p>
          <a:p>
            <a:pPr algn="just"/>
            <a:r>
              <a:rPr lang="el-GR" sz="2200" b="1" dirty="0">
                <a:solidFill>
                  <a:srgbClr val="18818C"/>
                </a:solidFill>
                <a:latin typeface="Arial" panose="020B0604020202020204" pitchFamily="34" charset="0"/>
                <a:cs typeface="Arial" panose="020B0604020202020204" pitchFamily="34" charset="0"/>
              </a:rPr>
              <a:t>Επεξεργασία</a:t>
            </a:r>
            <a:r>
              <a:rPr lang="el-GR" sz="2200" dirty="0">
                <a:solidFill>
                  <a:srgbClr val="18818C"/>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κάθε πράξη ή σειρά πράξεων (π.χ. συλλογή, κοινοποίηση, διαγραφή </a:t>
            </a:r>
            <a:r>
              <a:rPr lang="el-GR" sz="2200" dirty="0" err="1">
                <a:solidFill>
                  <a:schemeClr val="tx1"/>
                </a:solidFill>
                <a:latin typeface="Arial" panose="020B0604020202020204" pitchFamily="34" charset="0"/>
                <a:cs typeface="Arial" panose="020B0604020202020204" pitchFamily="34" charset="0"/>
              </a:rPr>
              <a:t>κτλ</a:t>
            </a:r>
            <a:r>
              <a:rPr lang="el-GR" sz="2200" dirty="0">
                <a:solidFill>
                  <a:schemeClr val="tx1"/>
                </a:solidFill>
                <a:latin typeface="Arial" panose="020B0604020202020204" pitchFamily="34" charset="0"/>
                <a:cs typeface="Arial" panose="020B0604020202020204" pitchFamily="34" charset="0"/>
              </a:rPr>
              <a:t>) που πραγματοποιείται με ή χωρίς τη χρήση αυτοματοποιημένων μέσων, σε δεδομένα ή σε σύνολα δεδομένων προσωπικού χαρακτήρα</a:t>
            </a:r>
          </a:p>
          <a:p>
            <a:pPr marL="0" indent="0">
              <a:buNone/>
            </a:pPr>
            <a:endParaRPr lang="el-GR" dirty="0"/>
          </a:p>
        </p:txBody>
      </p:sp>
      <p:sp>
        <p:nvSpPr>
          <p:cNvPr id="5" name="Slide Number Placeholder 4">
            <a:extLst>
              <a:ext uri="{FF2B5EF4-FFF2-40B4-BE49-F238E27FC236}">
                <a16:creationId xmlns:a16="http://schemas.microsoft.com/office/drawing/2014/main" id="{4F57CF96-6B07-D626-758E-A21483979E29}"/>
              </a:ext>
            </a:extLst>
          </p:cNvPr>
          <p:cNvSpPr>
            <a:spLocks noGrp="1"/>
          </p:cNvSpPr>
          <p:nvPr>
            <p:ph type="sldNum" sz="quarter" idx="12"/>
          </p:nvPr>
        </p:nvSpPr>
        <p:spPr/>
        <p:txBody>
          <a:bodyPr/>
          <a:lstStyle/>
          <a:p>
            <a:fld id="{08AB70BE-1769-45B8-85A6-0C837432C7E6}" type="slidenum">
              <a:rPr lang="en-US" smtClean="0"/>
              <a:t>4</a:t>
            </a:fld>
            <a:endParaRPr lang="en-US"/>
          </a:p>
        </p:txBody>
      </p:sp>
      <p:pic>
        <p:nvPicPr>
          <p:cNvPr id="6" name="Picture 5">
            <a:extLst>
              <a:ext uri="{FF2B5EF4-FFF2-40B4-BE49-F238E27FC236}">
                <a16:creationId xmlns:a16="http://schemas.microsoft.com/office/drawing/2014/main" id="{4BE1A12A-A561-B8BB-6D94-985246EBDAE1}"/>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52957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E57C0-3DF9-12CA-60FD-ED92018C7891}"/>
              </a:ext>
            </a:extLst>
          </p:cNvPr>
          <p:cNvSpPr>
            <a:spLocks noGrp="1"/>
          </p:cNvSpPr>
          <p:nvPr>
            <p:ph idx="1"/>
          </p:nvPr>
        </p:nvSpPr>
        <p:spPr>
          <a:xfrm>
            <a:off x="3624044" y="866162"/>
            <a:ext cx="7451306" cy="5125675"/>
          </a:xfrm>
        </p:spPr>
        <p:txBody>
          <a:bodyPr>
            <a:normAutofit lnSpcReduction="10000"/>
          </a:bodyPr>
          <a:lstStyle/>
          <a:p>
            <a:pPr algn="just"/>
            <a:r>
              <a:rPr lang="el-GR" sz="2200" b="1" dirty="0">
                <a:solidFill>
                  <a:srgbClr val="18818C"/>
                </a:solidFill>
                <a:latin typeface="Arial" panose="020B0604020202020204" pitchFamily="34" charset="0"/>
                <a:cs typeface="Arial" panose="020B0604020202020204" pitchFamily="34" charset="0"/>
              </a:rPr>
              <a:t>Υπεύθυνος επεξεργασίας</a:t>
            </a:r>
            <a:r>
              <a:rPr lang="el-GR" sz="2200" dirty="0">
                <a:solidFill>
                  <a:srgbClr val="23568E"/>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 (Αρχή Ανάπτυξης Ανθρώπινου Δυναμικού)</a:t>
            </a:r>
          </a:p>
          <a:p>
            <a:pPr marL="0" indent="0" algn="just">
              <a:buNone/>
            </a:pPr>
            <a:endParaRPr lang="en-US" sz="2200" dirty="0">
              <a:latin typeface="Arial" panose="020B0604020202020204" pitchFamily="34" charset="0"/>
              <a:cs typeface="Arial" panose="020B0604020202020204" pitchFamily="34" charset="0"/>
            </a:endParaRPr>
          </a:p>
          <a:p>
            <a:pPr algn="just"/>
            <a:r>
              <a:rPr lang="el-GR" sz="2200" b="1" dirty="0">
                <a:solidFill>
                  <a:srgbClr val="18818C"/>
                </a:solidFill>
                <a:latin typeface="Arial" panose="020B0604020202020204" pitchFamily="34" charset="0"/>
                <a:cs typeface="Arial" panose="020B0604020202020204" pitchFamily="34" charset="0"/>
              </a:rPr>
              <a:t>Εκτελών την επεξεργασία</a:t>
            </a:r>
            <a:r>
              <a:rPr lang="el-GR" sz="2200" dirty="0">
                <a:solidFill>
                  <a:srgbClr val="18818C"/>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 Μπορεί να είναι ο οποιοσδήποτε τρίτος που προέρχεται από τον ιδιωτικό τομέα ή και άλλο τμήμα του δημόσιου τομέα (αγορά υπηρεσιών από εταιρείες αναδόχους)</a:t>
            </a:r>
          </a:p>
          <a:p>
            <a:pPr marL="0" indent="0">
              <a:buNone/>
            </a:pPr>
            <a:endParaRPr lang="el-GR" dirty="0"/>
          </a:p>
        </p:txBody>
      </p:sp>
      <p:sp>
        <p:nvSpPr>
          <p:cNvPr id="2" name="Slide Number Placeholder 1">
            <a:extLst>
              <a:ext uri="{FF2B5EF4-FFF2-40B4-BE49-F238E27FC236}">
                <a16:creationId xmlns:a16="http://schemas.microsoft.com/office/drawing/2014/main" id="{E2F25571-33EA-849C-4AA2-DDF4FC8EF0A1}"/>
              </a:ext>
            </a:extLst>
          </p:cNvPr>
          <p:cNvSpPr>
            <a:spLocks noGrp="1"/>
          </p:cNvSpPr>
          <p:nvPr>
            <p:ph type="sldNum" sz="quarter" idx="12"/>
          </p:nvPr>
        </p:nvSpPr>
        <p:spPr/>
        <p:txBody>
          <a:bodyPr/>
          <a:lstStyle/>
          <a:p>
            <a:fld id="{08AB70BE-1769-45B8-85A6-0C837432C7E6}" type="slidenum">
              <a:rPr lang="en-US" smtClean="0"/>
              <a:t>5</a:t>
            </a:fld>
            <a:endParaRPr lang="en-US"/>
          </a:p>
        </p:txBody>
      </p:sp>
      <p:pic>
        <p:nvPicPr>
          <p:cNvPr id="5" name="Picture 4">
            <a:extLst>
              <a:ext uri="{FF2B5EF4-FFF2-40B4-BE49-F238E27FC236}">
                <a16:creationId xmlns:a16="http://schemas.microsoft.com/office/drawing/2014/main" id="{24DBC746-43B7-2DC7-EB96-AE94C55EEA51}"/>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5206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3FB95-5E59-EDFD-2436-2DC565A1C0B9}"/>
              </a:ext>
            </a:extLst>
          </p:cNvPr>
          <p:cNvSpPr>
            <a:spLocks noGrp="1"/>
          </p:cNvSpPr>
          <p:nvPr>
            <p:ph type="title"/>
          </p:nvPr>
        </p:nvSpPr>
        <p:spPr>
          <a:xfrm>
            <a:off x="261308" y="2078372"/>
            <a:ext cx="2947482" cy="2701256"/>
          </a:xfrm>
        </p:spPr>
        <p:txBody>
          <a:bodyPr/>
          <a:lstStyle/>
          <a:p>
            <a:r>
              <a:rPr lang="el-GR" dirty="0">
                <a:solidFill>
                  <a:srgbClr val="E6E6E6"/>
                </a:solidFill>
              </a:rPr>
              <a:t>Παραδείγματα επεξεργασίας προσωπικών </a:t>
            </a:r>
            <a:br>
              <a:rPr lang="el-GR" dirty="0">
                <a:solidFill>
                  <a:srgbClr val="E6E6E6"/>
                </a:solidFill>
              </a:rPr>
            </a:br>
            <a:r>
              <a:rPr lang="el-GR" dirty="0">
                <a:solidFill>
                  <a:srgbClr val="E6E6E6"/>
                </a:solidFill>
              </a:rPr>
              <a:t>δεδομένων</a:t>
            </a:r>
          </a:p>
        </p:txBody>
      </p:sp>
      <p:sp>
        <p:nvSpPr>
          <p:cNvPr id="3" name="Content Placeholder 2">
            <a:extLst>
              <a:ext uri="{FF2B5EF4-FFF2-40B4-BE49-F238E27FC236}">
                <a16:creationId xmlns:a16="http://schemas.microsoft.com/office/drawing/2014/main" id="{0A255A64-0504-A84A-FA85-056C80232C80}"/>
              </a:ext>
            </a:extLst>
          </p:cNvPr>
          <p:cNvSpPr>
            <a:spLocks noGrp="1"/>
          </p:cNvSpPr>
          <p:nvPr>
            <p:ph idx="1"/>
          </p:nvPr>
        </p:nvSpPr>
        <p:spPr>
          <a:xfrm>
            <a:off x="3723957" y="931934"/>
            <a:ext cx="7488125" cy="5252915"/>
          </a:xfrm>
        </p:spPr>
        <p:txBody>
          <a:bodyPr>
            <a:normAutofit fontScale="85000" lnSpcReduction="20000"/>
          </a:bodyPr>
          <a:lstStyle/>
          <a:p>
            <a:pPr marL="0" indent="0" algn="just">
              <a:spcBef>
                <a:spcPts val="600"/>
              </a:spcBef>
              <a:buNone/>
            </a:pPr>
            <a:r>
              <a:rPr lang="el-GR" sz="2400" dirty="0">
                <a:solidFill>
                  <a:schemeClr val="tx1"/>
                </a:solidFill>
                <a:latin typeface="Arial" panose="020B0604020202020204" pitchFamily="34" charset="0"/>
                <a:cs typeface="Arial" panose="020B0604020202020204" pitchFamily="34" charset="0"/>
              </a:rPr>
              <a:t>Συλλογή και επεξεργασία προσωπικών δεδομένων ατόμων, τα οποία συμμετέχουν σε προγράμματα κατάρτισης της </a:t>
            </a:r>
            <a:r>
              <a:rPr lang="el-GR" sz="2400" dirty="0" err="1">
                <a:solidFill>
                  <a:schemeClr val="tx1"/>
                </a:solidFill>
                <a:latin typeface="Arial" panose="020B0604020202020204" pitchFamily="34" charset="0"/>
                <a:cs typeface="Arial" panose="020B0604020202020204" pitchFamily="34" charset="0"/>
              </a:rPr>
              <a:t>ΑνΑΔ</a:t>
            </a:r>
            <a:r>
              <a:rPr lang="el-GR" sz="2400" dirty="0">
                <a:solidFill>
                  <a:schemeClr val="tx1"/>
                </a:solidFill>
                <a:latin typeface="Arial" panose="020B0604020202020204" pitchFamily="34" charset="0"/>
                <a:cs typeface="Arial" panose="020B0604020202020204" pitchFamily="34" charset="0"/>
              </a:rPr>
              <a:t>, δυνάμει του άρθρου 8 του περί Ανάπτυξης Ανθρώπινου Δυναμικού Νόμου του 1999 (125(I)/1999):</a:t>
            </a:r>
          </a:p>
          <a:p>
            <a:pPr marL="0" indent="0" algn="just">
              <a:spcBef>
                <a:spcPts val="600"/>
              </a:spcBef>
              <a:buNone/>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ονοματεπώνυμο</a:t>
            </a:r>
          </a:p>
          <a:p>
            <a:pPr marL="0" indent="0" algn="just">
              <a:spcBef>
                <a:spcPts val="600"/>
              </a:spcBef>
              <a:buNone/>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φύλο</a:t>
            </a:r>
          </a:p>
          <a:p>
            <a:pPr marL="0" indent="0" algn="just">
              <a:spcBef>
                <a:spcPts val="600"/>
              </a:spcBef>
              <a:buNone/>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ημερομηνία γέννησης</a:t>
            </a:r>
          </a:p>
          <a:p>
            <a:pPr algn="just">
              <a:spcBef>
                <a:spcPts val="600"/>
              </a:spcBef>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αριθμός ταυτότητας ή διαβατηρίου</a:t>
            </a:r>
          </a:p>
          <a:p>
            <a:pPr algn="just">
              <a:spcBef>
                <a:spcPts val="600"/>
              </a:spcBef>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αριθμός τηλεφώνου</a:t>
            </a:r>
          </a:p>
          <a:p>
            <a:pPr algn="just">
              <a:spcBef>
                <a:spcPts val="600"/>
              </a:spcBef>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ηλεκτρονική διεύθυνση</a:t>
            </a:r>
          </a:p>
          <a:p>
            <a:pPr algn="just">
              <a:spcBef>
                <a:spcPts val="600"/>
              </a:spcBef>
            </a:pPr>
            <a:endParaRPr lang="el-GR" sz="2400" dirty="0">
              <a:solidFill>
                <a:schemeClr val="tx1"/>
              </a:solidFill>
              <a:latin typeface="Arial" panose="020B0604020202020204" pitchFamily="34" charset="0"/>
              <a:cs typeface="Arial" panose="020B0604020202020204" pitchFamily="34" charset="0"/>
            </a:endParaRPr>
          </a:p>
          <a:p>
            <a:pPr algn="just">
              <a:spcBef>
                <a:spcPts val="600"/>
              </a:spcBef>
            </a:pPr>
            <a:r>
              <a:rPr lang="el-GR" sz="2400" dirty="0">
                <a:solidFill>
                  <a:schemeClr val="tx1"/>
                </a:solidFill>
                <a:latin typeface="Arial" panose="020B0604020202020204" pitchFamily="34" charset="0"/>
                <a:cs typeface="Arial" panose="020B0604020202020204" pitchFamily="34" charset="0"/>
              </a:rPr>
              <a:t>δεδομένα εκπαίδευσης και κατάρτισης</a:t>
            </a:r>
          </a:p>
          <a:p>
            <a:pPr marL="0" indent="0" algn="just">
              <a:spcBef>
                <a:spcPts val="600"/>
              </a:spcBef>
              <a:buNone/>
            </a:pPr>
            <a:endParaRPr lang="el-GR"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46D4DCF-CA69-6214-193B-EED41100642B}"/>
              </a:ext>
            </a:extLst>
          </p:cNvPr>
          <p:cNvSpPr>
            <a:spLocks noGrp="1"/>
          </p:cNvSpPr>
          <p:nvPr>
            <p:ph type="sldNum" sz="quarter" idx="12"/>
          </p:nvPr>
        </p:nvSpPr>
        <p:spPr/>
        <p:txBody>
          <a:bodyPr/>
          <a:lstStyle/>
          <a:p>
            <a:fld id="{08AB70BE-1769-45B8-85A6-0C837432C7E6}" type="slidenum">
              <a:rPr lang="en-US" smtClean="0"/>
              <a:t>6</a:t>
            </a:fld>
            <a:endParaRPr lang="en-US"/>
          </a:p>
        </p:txBody>
      </p:sp>
      <p:pic>
        <p:nvPicPr>
          <p:cNvPr id="6" name="Picture 5">
            <a:extLst>
              <a:ext uri="{FF2B5EF4-FFF2-40B4-BE49-F238E27FC236}">
                <a16:creationId xmlns:a16="http://schemas.microsoft.com/office/drawing/2014/main" id="{89580A96-7E40-01BB-5967-4DF672071B55}"/>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646360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193120" y="2312886"/>
            <a:ext cx="2947482" cy="2223083"/>
          </a:xfrm>
        </p:spPr>
        <p:txBody>
          <a:bodyPr>
            <a:normAutofit fontScale="90000"/>
          </a:bodyPr>
          <a:lstStyle/>
          <a:p>
            <a:r>
              <a:rPr lang="el-GR" dirty="0">
                <a:solidFill>
                  <a:srgbClr val="E6E6E6"/>
                </a:solidFill>
              </a:rPr>
              <a:t>Βασικές Αρχές Επεξεργασίας Προσωπικών Δεδομένων </a:t>
            </a:r>
            <a:br>
              <a:rPr lang="el-GR" dirty="0">
                <a:solidFill>
                  <a:srgbClr val="E6E6E6"/>
                </a:solidFill>
              </a:rPr>
            </a:br>
            <a:br>
              <a:rPr lang="el-GR" dirty="0">
                <a:solidFill>
                  <a:srgbClr val="E6E6E6"/>
                </a:solidFill>
              </a:rPr>
            </a:br>
            <a:r>
              <a:rPr lang="el-GR" dirty="0">
                <a:solidFill>
                  <a:srgbClr val="E6E6E6"/>
                </a:solidFill>
              </a:rPr>
              <a:t>Άρθρο 5 του ΓΚΠΔ</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p:txBody>
          <a:bodyPr>
            <a:normAutofit/>
          </a:bodyPr>
          <a:lstStyle/>
          <a:p>
            <a:pPr algn="just"/>
            <a:r>
              <a:rPr lang="el-GR" sz="22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2200" dirty="0">
                <a:solidFill>
                  <a:schemeClr val="tx1"/>
                </a:solidFill>
                <a:latin typeface="Arial" panose="020B0604020202020204" pitchFamily="34" charset="0"/>
                <a:cs typeface="Arial" panose="020B0604020202020204" pitchFamily="34" charset="0"/>
              </a:rPr>
              <a:t>Αρχή του Περιορισμού του Σκοπού</a:t>
            </a:r>
          </a:p>
          <a:p>
            <a:pPr algn="just"/>
            <a:r>
              <a:rPr lang="el-GR" sz="2200" dirty="0">
                <a:solidFill>
                  <a:schemeClr val="tx1"/>
                </a:solidFill>
                <a:latin typeface="Arial" panose="020B0604020202020204" pitchFamily="34" charset="0"/>
                <a:cs typeface="Arial" panose="020B0604020202020204" pitchFamily="34" charset="0"/>
              </a:rPr>
              <a:t>Αρχή της Ελαχιστοποίησης των Δεδομένων</a:t>
            </a:r>
          </a:p>
          <a:p>
            <a:pPr algn="just"/>
            <a:r>
              <a:rPr lang="el-GR" sz="2200" dirty="0">
                <a:solidFill>
                  <a:schemeClr val="tx1"/>
                </a:solidFill>
                <a:latin typeface="Arial" panose="020B0604020202020204" pitchFamily="34" charset="0"/>
                <a:cs typeface="Arial" panose="020B0604020202020204" pitchFamily="34" charset="0"/>
              </a:rPr>
              <a:t>Αρχή της Ακρίβειας</a:t>
            </a:r>
          </a:p>
          <a:p>
            <a:pPr algn="just"/>
            <a:r>
              <a:rPr lang="el-GR" sz="22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a:t>
            </a:r>
          </a:p>
          <a:p>
            <a:pPr algn="just"/>
            <a:r>
              <a:rPr lang="el-GR" sz="2200" dirty="0">
                <a:solidFill>
                  <a:schemeClr val="tx1"/>
                </a:solidFill>
                <a:latin typeface="Arial" panose="020B0604020202020204" pitchFamily="34" charset="0"/>
                <a:cs typeface="Arial" panose="020B0604020202020204" pitchFamily="34" charset="0"/>
              </a:rPr>
              <a:t>Αρχή της Ακεραιότητας και Εμπιστευτικότητας</a:t>
            </a:r>
          </a:p>
          <a:p>
            <a:pPr algn="just"/>
            <a:r>
              <a:rPr lang="el-GR" sz="2200" dirty="0">
                <a:solidFill>
                  <a:schemeClr val="tx1"/>
                </a:solidFill>
                <a:latin typeface="Arial" panose="020B0604020202020204" pitchFamily="34" charset="0"/>
                <a:cs typeface="Arial" panose="020B0604020202020204" pitchFamily="34" charset="0"/>
              </a:rPr>
              <a:t>Αρχή της Λογοδοσίας</a:t>
            </a:r>
          </a:p>
          <a:p>
            <a:endParaRPr lang="el-GR" dirty="0"/>
          </a:p>
        </p:txBody>
      </p:sp>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fld id="{08AB70BE-1769-45B8-85A6-0C837432C7E6}" type="slidenum">
              <a:rPr lang="en-US" smtClean="0"/>
              <a:t>7</a:t>
            </a:fld>
            <a:endParaRPr lang="en-US"/>
          </a:p>
        </p:txBody>
      </p:sp>
      <p:pic>
        <p:nvPicPr>
          <p:cNvPr id="6" name="Picture 5">
            <a:extLst>
              <a:ext uri="{FF2B5EF4-FFF2-40B4-BE49-F238E27FC236}">
                <a16:creationId xmlns:a16="http://schemas.microsoft.com/office/drawing/2014/main" id="{E21F3D8A-181A-854F-C2DD-E149FE2BE0CC}"/>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100200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F983-D060-D5EE-DE84-D4D228269B77}"/>
              </a:ext>
            </a:extLst>
          </p:cNvPr>
          <p:cNvSpPr>
            <a:spLocks noGrp="1"/>
          </p:cNvSpPr>
          <p:nvPr>
            <p:ph type="title"/>
          </p:nvPr>
        </p:nvSpPr>
        <p:spPr>
          <a:xfrm>
            <a:off x="277010" y="2587625"/>
            <a:ext cx="3306017" cy="1682749"/>
          </a:xfrm>
        </p:spPr>
        <p:txBody>
          <a:bodyPr>
            <a:noAutofit/>
          </a:bodyPr>
          <a:lstStyle/>
          <a:p>
            <a:pPr eaLnBrk="1" hangingPunct="1">
              <a:defRPr/>
            </a:pPr>
            <a:br>
              <a:rPr lang="el-GR" sz="3200" b="1" dirty="0">
                <a:solidFill>
                  <a:srgbClr val="E6E6E6"/>
                </a:solidFill>
              </a:rPr>
            </a:br>
            <a:r>
              <a:rPr lang="el-GR" sz="3200" dirty="0">
                <a:solidFill>
                  <a:srgbClr val="E6E6E6"/>
                </a:solidFill>
              </a:rPr>
              <a:t>Νομιμότητα της επεξεργασίας προσωπικών δεδομένων</a:t>
            </a:r>
            <a:br>
              <a:rPr lang="el-GR" sz="3200" b="1" dirty="0">
                <a:solidFill>
                  <a:srgbClr val="E6E6E6"/>
                </a:solidFill>
              </a:rPr>
            </a:br>
            <a:br>
              <a:rPr lang="el-GR" sz="3200" b="1" dirty="0">
                <a:solidFill>
                  <a:srgbClr val="E6E6E6"/>
                </a:solidFill>
              </a:rPr>
            </a:br>
            <a:r>
              <a:rPr lang="el-GR" sz="3200" dirty="0">
                <a:solidFill>
                  <a:srgbClr val="E6E6E6"/>
                </a:solidFill>
              </a:rPr>
              <a:t>Άρθρο 6(1) του ΓΚΠΔ</a:t>
            </a:r>
            <a:br>
              <a:rPr lang="el-GR" sz="3200" dirty="0">
                <a:solidFill>
                  <a:srgbClr val="E6E6E6"/>
                </a:solidFill>
              </a:rPr>
            </a:br>
            <a:endParaRPr lang="el-GR" sz="3200" dirty="0">
              <a:solidFill>
                <a:srgbClr val="E6E6E6"/>
              </a:solidFill>
            </a:endParaRPr>
          </a:p>
        </p:txBody>
      </p:sp>
      <p:sp>
        <p:nvSpPr>
          <p:cNvPr id="3" name="Content Placeholder 2">
            <a:extLst>
              <a:ext uri="{FF2B5EF4-FFF2-40B4-BE49-F238E27FC236}">
                <a16:creationId xmlns:a16="http://schemas.microsoft.com/office/drawing/2014/main" id="{1FDFF306-B352-1A4E-745A-92DA9BC374B5}"/>
              </a:ext>
            </a:extLst>
          </p:cNvPr>
          <p:cNvSpPr>
            <a:spLocks noGrp="1"/>
          </p:cNvSpPr>
          <p:nvPr>
            <p:ph idx="1"/>
          </p:nvPr>
        </p:nvSpPr>
        <p:spPr>
          <a:xfrm>
            <a:off x="3835712" y="444616"/>
            <a:ext cx="7315200" cy="5377343"/>
          </a:xfrm>
        </p:spPr>
        <p:txBody>
          <a:bodyPr>
            <a:normAutofit/>
          </a:bodyPr>
          <a:lstStyle/>
          <a:p>
            <a:pPr marL="0" indent="0">
              <a:buNone/>
              <a:defRPr/>
            </a:pPr>
            <a:endParaRPr lang="el-GR" sz="2000" b="1" dirty="0">
              <a:solidFill>
                <a:srgbClr val="18818C"/>
              </a:solidFill>
              <a:latin typeface="Arial" panose="020B0604020202020204" pitchFamily="34" charset="0"/>
              <a:cs typeface="Arial" panose="020B0604020202020204" pitchFamily="34" charset="0"/>
            </a:endParaRPr>
          </a:p>
          <a:p>
            <a:pPr marL="0" indent="0" algn="just">
              <a:buNone/>
              <a:defRPr/>
            </a:pPr>
            <a:r>
              <a:rPr lang="el-GR" sz="2800" b="1" dirty="0">
                <a:solidFill>
                  <a:srgbClr val="18818C"/>
                </a:solidFill>
                <a:latin typeface="Arial" panose="020B0604020202020204" pitchFamily="34" charset="0"/>
                <a:cs typeface="Arial" panose="020B0604020202020204" pitchFamily="34" charset="0"/>
              </a:rPr>
              <a:t>Η επεξεργασία επιτρέπεται όταν:</a:t>
            </a:r>
          </a:p>
          <a:p>
            <a:pPr algn="just">
              <a:buFontTx/>
              <a:buNone/>
              <a:defRPr/>
            </a:pPr>
            <a:r>
              <a:rPr lang="el-GR" sz="2200" dirty="0">
                <a:solidFill>
                  <a:schemeClr val="tx1"/>
                </a:solidFill>
                <a:latin typeface="Arial" panose="020B0604020202020204" pitchFamily="34" charset="0"/>
                <a:cs typeface="Arial" panose="020B0604020202020204" pitchFamily="34" charset="0"/>
              </a:rPr>
              <a:t>(α) υπάρχει συγκατάθεση</a:t>
            </a:r>
            <a:r>
              <a:rPr lang="en-US" sz="2200" dirty="0">
                <a:solidFill>
                  <a:schemeClr val="tx1"/>
                </a:solidFill>
                <a:latin typeface="Arial" panose="020B0604020202020204" pitchFamily="34" charset="0"/>
                <a:cs typeface="Arial" panose="020B0604020202020204" pitchFamily="34" charset="0"/>
              </a:rPr>
              <a:t> </a:t>
            </a:r>
            <a:endParaRPr lang="el-GR" sz="2200" dirty="0">
              <a:solidFill>
                <a:schemeClr val="tx1"/>
              </a:solidFill>
              <a:latin typeface="Arial" panose="020B0604020202020204" pitchFamily="34" charset="0"/>
              <a:cs typeface="Arial" panose="020B0604020202020204" pitchFamily="34" charset="0"/>
            </a:endParaRPr>
          </a:p>
          <a:p>
            <a:pPr algn="just">
              <a:buFontTx/>
              <a:buNone/>
              <a:defRPr/>
            </a:pPr>
            <a:r>
              <a:rPr lang="el-GR" sz="2200" dirty="0">
                <a:solidFill>
                  <a:schemeClr val="tx1"/>
                </a:solidFill>
                <a:latin typeface="Arial" panose="020B0604020202020204" pitchFamily="34" charset="0"/>
                <a:cs typeface="Arial" panose="020B0604020202020204" pitchFamily="34" charset="0"/>
              </a:rPr>
              <a:t>(β) η επεξεργασία είναι απαραίτητη για την εκτέλεση σύμβασης</a:t>
            </a:r>
          </a:p>
          <a:p>
            <a:pPr algn="just">
              <a:buFontTx/>
              <a:buNone/>
              <a:defRPr/>
            </a:pPr>
            <a:r>
              <a:rPr lang="el-GR" sz="2200" dirty="0">
                <a:solidFill>
                  <a:schemeClr val="tx1"/>
                </a:solidFill>
                <a:latin typeface="Arial" panose="020B0604020202020204" pitchFamily="34" charset="0"/>
                <a:cs typeface="Arial" panose="020B0604020202020204" pitchFamily="34" charset="0"/>
              </a:rPr>
              <a:t>(γ) η επεξεργασία είναι απαραίτητη για τη </a:t>
            </a:r>
            <a:r>
              <a:rPr lang="el-GR" sz="2200" b="1" dirty="0">
                <a:solidFill>
                  <a:schemeClr val="tx1"/>
                </a:solidFill>
                <a:latin typeface="Arial" panose="020B0604020202020204" pitchFamily="34" charset="0"/>
                <a:cs typeface="Arial" panose="020B0604020202020204" pitchFamily="34" charset="0"/>
              </a:rPr>
              <a:t>συμμόρφωση με έννομη υποχρέωση</a:t>
            </a:r>
          </a:p>
          <a:p>
            <a:pPr algn="just">
              <a:buFontTx/>
              <a:buNone/>
              <a:defRPr/>
            </a:pPr>
            <a:r>
              <a:rPr lang="el-GR" sz="2200" dirty="0">
                <a:solidFill>
                  <a:schemeClr val="tx1"/>
                </a:solidFill>
                <a:latin typeface="Arial" panose="020B0604020202020204" pitchFamily="34" charset="0"/>
                <a:cs typeface="Arial" panose="020B0604020202020204" pitchFamily="34" charset="0"/>
              </a:rPr>
              <a:t>(δ) η επεξεργασία είναι απαραίτητη για τη διαφύλαξη ζωτικού συμφέροντος</a:t>
            </a:r>
          </a:p>
          <a:p>
            <a:pPr algn="just">
              <a:buFontTx/>
              <a:buNone/>
              <a:defRPr/>
            </a:pPr>
            <a:r>
              <a:rPr lang="el-GR" sz="2200" dirty="0">
                <a:solidFill>
                  <a:schemeClr val="tx1"/>
                </a:solidFill>
                <a:latin typeface="Arial" panose="020B0604020202020204" pitchFamily="34" charset="0"/>
                <a:cs typeface="Arial" panose="020B0604020202020204" pitchFamily="34" charset="0"/>
              </a:rPr>
              <a:t>(ε) η επεξεργασία είναι απαραίτητη για την εκπλήρωση καθήκοντος που εκτελείται προς το</a:t>
            </a:r>
            <a:r>
              <a:rPr lang="el-GR" sz="2200" b="1" dirty="0">
                <a:solidFill>
                  <a:schemeClr val="tx1"/>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δημόσιο συμφέρον</a:t>
            </a:r>
          </a:p>
          <a:p>
            <a:pPr algn="just">
              <a:buFontTx/>
              <a:buNone/>
              <a:defRPr/>
            </a:pPr>
            <a:endParaRPr lang="el-GR" dirty="0"/>
          </a:p>
        </p:txBody>
      </p:sp>
      <p:sp>
        <p:nvSpPr>
          <p:cNvPr id="5" name="Slide Number Placeholder 4">
            <a:extLst>
              <a:ext uri="{FF2B5EF4-FFF2-40B4-BE49-F238E27FC236}">
                <a16:creationId xmlns:a16="http://schemas.microsoft.com/office/drawing/2014/main" id="{EC3D2419-CA4A-C2E5-7CEA-FF9F19C9E53D}"/>
              </a:ext>
            </a:extLst>
          </p:cNvPr>
          <p:cNvSpPr>
            <a:spLocks noGrp="1"/>
          </p:cNvSpPr>
          <p:nvPr>
            <p:ph type="sldNum" sz="quarter" idx="12"/>
          </p:nvPr>
        </p:nvSpPr>
        <p:spPr/>
        <p:txBody>
          <a:bodyPr/>
          <a:lstStyle/>
          <a:p>
            <a:fld id="{08AB70BE-1769-45B8-85A6-0C837432C7E6}" type="slidenum">
              <a:rPr lang="en-US" smtClean="0"/>
              <a:t>8</a:t>
            </a:fld>
            <a:endParaRPr lang="en-US"/>
          </a:p>
        </p:txBody>
      </p:sp>
      <p:pic>
        <p:nvPicPr>
          <p:cNvPr id="6" name="Picture 5">
            <a:extLst>
              <a:ext uri="{FF2B5EF4-FFF2-40B4-BE49-F238E27FC236}">
                <a16:creationId xmlns:a16="http://schemas.microsoft.com/office/drawing/2014/main" id="{21B8D919-4123-2972-BE03-672344926445}"/>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12920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5341-BD23-159A-C368-564B7C414D90}"/>
              </a:ext>
            </a:extLst>
          </p:cNvPr>
          <p:cNvSpPr>
            <a:spLocks noGrp="1"/>
          </p:cNvSpPr>
          <p:nvPr>
            <p:ph type="title"/>
          </p:nvPr>
        </p:nvSpPr>
        <p:spPr>
          <a:xfrm>
            <a:off x="353586" y="2688904"/>
            <a:ext cx="2817453" cy="1480191"/>
          </a:xfrm>
        </p:spPr>
        <p:txBody>
          <a:bodyPr/>
          <a:lstStyle/>
          <a:p>
            <a:r>
              <a:rPr lang="el-GR" dirty="0">
                <a:solidFill>
                  <a:srgbClr val="E6E6E6"/>
                </a:solidFill>
              </a:rPr>
              <a:t>Άρθρο 9 του ΓΚΠΔ: </a:t>
            </a:r>
          </a:p>
        </p:txBody>
      </p:sp>
      <p:sp>
        <p:nvSpPr>
          <p:cNvPr id="3" name="Content Placeholder 2">
            <a:extLst>
              <a:ext uri="{FF2B5EF4-FFF2-40B4-BE49-F238E27FC236}">
                <a16:creationId xmlns:a16="http://schemas.microsoft.com/office/drawing/2014/main" id="{85569910-8F80-1696-DBC3-EA74228F9CAC}"/>
              </a:ext>
            </a:extLst>
          </p:cNvPr>
          <p:cNvSpPr>
            <a:spLocks noGrp="1"/>
          </p:cNvSpPr>
          <p:nvPr>
            <p:ph idx="1"/>
          </p:nvPr>
        </p:nvSpPr>
        <p:spPr>
          <a:xfrm>
            <a:off x="3760212" y="2104791"/>
            <a:ext cx="7315200" cy="2648416"/>
          </a:xfrm>
        </p:spPr>
        <p:txBody>
          <a:bodyPr>
            <a:normAutofit/>
          </a:bodyPr>
          <a:lstStyle/>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Ο ΓΚΠΔ παρέχει ειδική προστασία για τις ειδικές κατηγορίες δεδομένων («ευαίσθητα δεδομένα»)</a:t>
            </a:r>
          </a:p>
          <a:p>
            <a:pPr marL="0" indent="0" algn="just">
              <a:buNone/>
            </a:pPr>
            <a:endParaRPr lang="el-GR" sz="22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22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κι αν πληρούται κάποια από τις προϋποθέσεις που αναφέρονται στο Άρθρο 9(2) του ΓΚΠΔ</a:t>
            </a:r>
            <a:endParaRPr lang="el-GR" sz="2200" dirty="0"/>
          </a:p>
        </p:txBody>
      </p:sp>
      <p:sp>
        <p:nvSpPr>
          <p:cNvPr id="5" name="Slide Number Placeholder 4">
            <a:extLst>
              <a:ext uri="{FF2B5EF4-FFF2-40B4-BE49-F238E27FC236}">
                <a16:creationId xmlns:a16="http://schemas.microsoft.com/office/drawing/2014/main" id="{F1B7B616-49EC-121C-ABDF-65393E8FFF5B}"/>
              </a:ext>
            </a:extLst>
          </p:cNvPr>
          <p:cNvSpPr>
            <a:spLocks noGrp="1"/>
          </p:cNvSpPr>
          <p:nvPr>
            <p:ph type="sldNum" sz="quarter" idx="12"/>
          </p:nvPr>
        </p:nvSpPr>
        <p:spPr/>
        <p:txBody>
          <a:bodyPr/>
          <a:lstStyle/>
          <a:p>
            <a:fld id="{08AB70BE-1769-45B8-85A6-0C837432C7E6}" type="slidenum">
              <a:rPr lang="en-US" smtClean="0"/>
              <a:t>9</a:t>
            </a:fld>
            <a:endParaRPr lang="en-US"/>
          </a:p>
        </p:txBody>
      </p:sp>
      <p:pic>
        <p:nvPicPr>
          <p:cNvPr id="6" name="Picture 5">
            <a:extLst>
              <a:ext uri="{FF2B5EF4-FFF2-40B4-BE49-F238E27FC236}">
                <a16:creationId xmlns:a16="http://schemas.microsoft.com/office/drawing/2014/main" id="{BE33B7E2-DEC0-5799-A2A3-91AD9652745B}"/>
              </a:ext>
            </a:extLst>
          </p:cNvPr>
          <p:cNvPicPr>
            <a:picLocks noChangeAspect="1"/>
          </p:cNvPicPr>
          <p:nvPr/>
        </p:nvPicPr>
        <p:blipFill>
          <a:blip r:embed="rId2"/>
          <a:stretch>
            <a:fillRect/>
          </a:stretch>
        </p:blipFill>
        <p:spPr>
          <a:xfrm>
            <a:off x="193120" y="6184849"/>
            <a:ext cx="570278" cy="570278"/>
          </a:xfrm>
          <a:prstGeom prst="rect">
            <a:avLst/>
          </a:prstGeom>
        </p:spPr>
      </p:pic>
    </p:spTree>
    <p:extLst>
      <p:ext uri="{BB962C8B-B14F-4D97-AF65-F5344CB8AC3E}">
        <p14:creationId xmlns:p14="http://schemas.microsoft.com/office/powerpoint/2010/main" val="3176943336"/>
      </p:ext>
    </p:extLst>
  </p:cSld>
  <p:clrMapOvr>
    <a:masterClrMapping/>
  </p:clrMapOvr>
</p:sld>
</file>

<file path=ppt/theme/theme1.xml><?xml version="1.0" encoding="utf-8"?>
<a:theme xmlns:a="http://schemas.openxmlformats.org/drawingml/2006/main" name="Frame">
  <a:themeElements>
    <a:clrScheme name="Custom 2">
      <a:dk1>
        <a:sysClr val="windowText" lastClr="000000"/>
      </a:dk1>
      <a:lt1>
        <a:sysClr val="window" lastClr="FFFFFF"/>
      </a:lt1>
      <a:dk2>
        <a:srgbClr val="373545"/>
      </a:dk2>
      <a:lt2>
        <a:srgbClr val="CEDBE6"/>
      </a:lt2>
      <a:accent1>
        <a:srgbClr val="3A8F98"/>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6022</TotalTime>
  <Words>1411</Words>
  <Application>Microsoft Office PowerPoint</Application>
  <PresentationFormat>Widescreen</PresentationFormat>
  <Paragraphs>196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Corbel</vt:lpstr>
      <vt:lpstr>Courier New</vt:lpstr>
      <vt:lpstr>Wingdings</vt:lpstr>
      <vt:lpstr>Wingdings 2</vt:lpstr>
      <vt:lpstr>Frame</vt:lpstr>
      <vt:lpstr>ΑΡΧΗ ΑΝΑΠΤΥΞΗΣ  ΑΝΘΡΩΠΙΝΟΥ ΔΥΝΑΜΙΚΟΥ   Νομικό Πλαίσιο Προστασίας Δεδομένων Προσωπικού Χαρακτήρα</vt:lpstr>
      <vt:lpstr>Νομικό πλαίσιο</vt:lpstr>
      <vt:lpstr>PowerPoint Presentation</vt:lpstr>
      <vt:lpstr>Βασικές έννοιες</vt:lpstr>
      <vt:lpstr>PowerPoint Presentation</vt:lpstr>
      <vt:lpstr>Παραδείγματα επεξεργασίας προσωπικών  δεδομένων</vt:lpstr>
      <vt:lpstr>Βασικές Αρχές Επεξεργασίας Προσωπικών Δεδομένων   Άρθρο 5 του ΓΚΠΔ</vt:lpstr>
      <vt:lpstr> Νομιμότητα της επεξεργασίας προσωπικών δεδομένων  Άρθρο 6(1) του ΓΚΠΔ </vt:lpstr>
      <vt:lpstr>Άρθρο 9 του ΓΚΠΔ: </vt:lpstr>
      <vt:lpstr>Ειδικές Κατηγορίες Δεδομένων</vt:lpstr>
      <vt:lpstr>Δικαιώματα των υποκειμένων των δεδομένων</vt:lpstr>
      <vt:lpstr>Κυριότερες Υποχρεώσεις της ΑνΑΔ  </vt:lpstr>
      <vt:lpstr>PowerPoint Presentation</vt:lpstr>
      <vt:lpstr>Υπεύθυνος Προστασίας Δεδομένων</vt:lpstr>
      <vt:lpstr>Κυριότερες Υποχρεώσεις του Υπευθύνου Προστασίας Δεδομένων</vt:lpstr>
      <vt:lpstr>Ρόλος του Γραφείου Επιτρόπου Προστασίας Δεδομένων Προσωπικού Χαρακτήρα</vt:lpstr>
      <vt:lpstr>Τα κυριότερα θέματα για τα οποία υποβάλλονται παράπονα στο Γραφείο μας </vt:lpstr>
      <vt:lpstr>Περί Δικαιώματος Πρόσβασης σε Πληροφορίες του Δημόσιου Τομέα Νόμος (Ν. 184(I)/2017)</vt:lpstr>
      <vt:lpstr>Αίτηση παροχής πληροφοριών  Άρθρο 9</vt:lpstr>
      <vt:lpstr>Απόλυτες Εξαιρέσεις  Άρθρο 19(1)</vt:lpstr>
      <vt:lpstr>Μη απόλυτες εξαιρέσεις  Άρθρο 19(2)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ΕΚΟΥΣΙΑ ΚΑΙ ΑΚΟΥΣΙΑ ΝΟΣΗΛΕΙΑ ΨΥΧΙΚΑ ΑΣΘΕΝΩΝ:  ΝΟΜΙΚΟ ΠΛΑΙΣΙΟ, ΔΕΟΝΤΟΛΟΓΙΑ ΚΑΙ ΠΕΡΙΘΑΛΨΗ</dc:title>
  <dc:creator>Elpida Kleanthous</dc:creator>
  <cp:lastModifiedBy>Elpida Kleanthous</cp:lastModifiedBy>
  <cp:revision>69</cp:revision>
  <cp:lastPrinted>2023-12-04T08:38:06Z</cp:lastPrinted>
  <dcterms:created xsi:type="dcterms:W3CDTF">2023-03-13T09:10:57Z</dcterms:created>
  <dcterms:modified xsi:type="dcterms:W3CDTF">2023-12-04T08:43:21Z</dcterms:modified>
</cp:coreProperties>
</file>